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slides/slide41.xml" ContentType="application/vnd.openxmlformats-officedocument.presentationml.slide+xml"/>
  <Override PartName="/ppt/theme/theme3.xml" ContentType="application/vnd.openxmlformats-officedocument.theme+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pdf" ContentType="application/pdf"/>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autoCompressPictures="0">
  <p:sldMasterIdLst>
    <p:sldMasterId id="2147483684" r:id="rId1"/>
  </p:sldMasterIdLst>
  <p:notesMasterIdLst>
    <p:notesMasterId r:id="rId44"/>
  </p:notesMasterIdLst>
  <p:handoutMasterIdLst>
    <p:handoutMasterId r:id="rId45"/>
  </p:handoutMasterIdLst>
  <p:sldIdLst>
    <p:sldId id="1059" r:id="rId2"/>
    <p:sldId id="1060" r:id="rId3"/>
    <p:sldId id="1061" r:id="rId4"/>
    <p:sldId id="1064" r:id="rId5"/>
    <p:sldId id="1062" r:id="rId6"/>
    <p:sldId id="1040" r:id="rId7"/>
    <p:sldId id="1041" r:id="rId8"/>
    <p:sldId id="1042" r:id="rId9"/>
    <p:sldId id="1090" r:id="rId10"/>
    <p:sldId id="1056" r:id="rId11"/>
    <p:sldId id="837" r:id="rId12"/>
    <p:sldId id="429" r:id="rId13"/>
    <p:sldId id="1091" r:id="rId14"/>
    <p:sldId id="1092" r:id="rId15"/>
    <p:sldId id="1078" r:id="rId16"/>
    <p:sldId id="1094" r:id="rId17"/>
    <p:sldId id="1095" r:id="rId18"/>
    <p:sldId id="1080" r:id="rId19"/>
    <p:sldId id="1081" r:id="rId20"/>
    <p:sldId id="1088" r:id="rId21"/>
    <p:sldId id="1096" r:id="rId22"/>
    <p:sldId id="1108" r:id="rId23"/>
    <p:sldId id="1110" r:id="rId24"/>
    <p:sldId id="1109" r:id="rId25"/>
    <p:sldId id="1098" r:id="rId26"/>
    <p:sldId id="1076" r:id="rId27"/>
    <p:sldId id="1099" r:id="rId28"/>
    <p:sldId id="1100" r:id="rId29"/>
    <p:sldId id="1101" r:id="rId30"/>
    <p:sldId id="1102" r:id="rId31"/>
    <p:sldId id="1107" r:id="rId32"/>
    <p:sldId id="1067" r:id="rId33"/>
    <p:sldId id="1068" r:id="rId34"/>
    <p:sldId id="1069" r:id="rId35"/>
    <p:sldId id="1103" r:id="rId36"/>
    <p:sldId id="1005" r:id="rId37"/>
    <p:sldId id="1006" r:id="rId38"/>
    <p:sldId id="1007" r:id="rId39"/>
    <p:sldId id="738" r:id="rId40"/>
    <p:sldId id="1057" r:id="rId41"/>
    <p:sldId id="986" r:id="rId42"/>
    <p:sldId id="1058" r:id="rId4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4" clrMode="bw" frameSlides="1"/>
  <p:clrMru>
    <a:srgbClr val="FFE61A"/>
  </p:clrMru>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snapToGrid="0" snapToObjects="1">
      <p:cViewPr varScale="1">
        <p:scale>
          <a:sx n="117" d="100"/>
          <a:sy n="117" d="100"/>
        </p:scale>
        <p:origin x="-640"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6808"/>
    </p:cViewPr>
  </p:sorter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1/19/15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1/19/15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2A39BF96-BF3C-2040-80CE-7D54C77C6BAD}" type="slidenum">
              <a:rPr lang="en-US">
                <a:latin typeface="Arial" pitchFamily="-84" charset="0"/>
                <a:ea typeface="ＭＳ Ｐゴシック" pitchFamily="-84" charset="-128"/>
                <a:cs typeface="ＭＳ Ｐゴシック" pitchFamily="-84" charset="-128"/>
              </a:rPr>
              <a:pPr/>
              <a:t>4</a:t>
            </a:fld>
            <a:endParaRPr lang="en-US">
              <a:latin typeface="Arial" pitchFamily="-84" charset="0"/>
              <a:ea typeface="ＭＳ Ｐゴシック" pitchFamily="-84" charset="-128"/>
              <a:cs typeface="ＭＳ Ｐゴシック" pitchFamily="-84" charset="-128"/>
            </a:endParaRPr>
          </a:p>
        </p:txBody>
      </p:sp>
      <p:sp>
        <p:nvSpPr>
          <p:cNvPr id="164867" name="Rectangle 2"/>
          <p:cNvSpPr>
            <a:spLocks noGrp="1" noRot="1" noChangeAspect="1" noChangeArrowheads="1"/>
          </p:cNvSpPr>
          <p:nvPr>
            <p:ph type="sldImg"/>
          </p:nvPr>
        </p:nvSpPr>
        <p:spPr>
          <a:solidFill>
            <a:srgbClr val="FFFFFF"/>
          </a:solidFill>
          <a:ln/>
        </p:spPr>
      </p:sp>
      <p:sp>
        <p:nvSpPr>
          <p:cNvPr id="1648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B4FCBAF-C49C-D647-8EF2-52D9B80CA880}" type="slidenum">
              <a:rPr lang="en-US">
                <a:latin typeface="Arial" pitchFamily="-101" charset="0"/>
                <a:ea typeface="ＭＳ Ｐゴシック" pitchFamily="-101" charset="-128"/>
                <a:cs typeface="ＭＳ Ｐゴシック" pitchFamily="-101" charset="-128"/>
              </a:rPr>
              <a:pPr/>
              <a:t>19</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3F0BA4-84E5-3E4A-A7A1-0DF6F62E07B1}" type="slidenum">
              <a:rPr lang="en-US"/>
              <a:pPr/>
              <a:t>20</a:t>
            </a:fld>
            <a:endParaRPr lang="en-US"/>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r>
              <a:rPr lang="en-US"/>
              <a:t>You spent Saturday morning shopping in these stores. What are you serving for dinner…company is coming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3538" name="Slide Image Placeholder 1"/>
          <p:cNvSpPr>
            <a:spLocks noGrp="1" noRot="1" noChangeAspect="1"/>
          </p:cNvSpPr>
          <p:nvPr>
            <p:ph type="sldImg"/>
          </p:nvPr>
        </p:nvSpPr>
        <p:spPr>
          <a:ln/>
        </p:spPr>
      </p:sp>
      <p:sp>
        <p:nvSpPr>
          <p:cNvPr id="193539" name="Notes Placeholder 2"/>
          <p:cNvSpPr>
            <a:spLocks noGrp="1"/>
          </p:cNvSpPr>
          <p:nvPr>
            <p:ph type="body" idx="1"/>
          </p:nvPr>
        </p:nvSpPr>
        <p:spPr>
          <a:noFill/>
          <a:ln/>
        </p:spPr>
        <p:txBody>
          <a:bodyPr/>
          <a:lstStyle/>
          <a:p>
            <a:endParaRPr lang="en-US">
              <a:latin typeface="Arial" pitchFamily="-84" charset="0"/>
              <a:ea typeface="ＭＳ Ｐゴシック" pitchFamily="-84" charset="-128"/>
              <a:cs typeface="ＭＳ Ｐゴシック" pitchFamily="-84" charset="-128"/>
            </a:endParaRPr>
          </a:p>
        </p:txBody>
      </p:sp>
      <p:sp>
        <p:nvSpPr>
          <p:cNvPr id="193540" name="Slide Number Placeholder 3"/>
          <p:cNvSpPr>
            <a:spLocks noGrp="1"/>
          </p:cNvSpPr>
          <p:nvPr>
            <p:ph type="sldNum" sz="quarter" idx="5"/>
          </p:nvPr>
        </p:nvSpPr>
        <p:spPr>
          <a:noFill/>
        </p:spPr>
        <p:txBody>
          <a:bodyPr/>
          <a:lstStyle/>
          <a:p>
            <a:fld id="{4E801DEB-CE3F-5D4B-8E98-29E30BC9936C}" type="slidenum">
              <a:rPr lang="en-US" smtClean="0">
                <a:latin typeface="Arial" pitchFamily="-84" charset="0"/>
                <a:ea typeface="ＭＳ Ｐゴシック" pitchFamily="-84" charset="-128"/>
                <a:cs typeface="ＭＳ Ｐゴシック" pitchFamily="-84" charset="-128"/>
              </a:rPr>
              <a:pPr/>
              <a:t>27</a:t>
            </a:fld>
            <a:endParaRPr lang="en-US" smtClean="0">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8EB1C07F-80D3-0443-A99A-CBC3C8FFC304}" type="slidenum">
              <a:rPr lang="en-US">
                <a:latin typeface="Arial" pitchFamily="-1" charset="0"/>
                <a:ea typeface="ＭＳ Ｐゴシック" pitchFamily="-1" charset="-128"/>
                <a:cs typeface="ＭＳ Ｐゴシック" pitchFamily="-1" charset="-128"/>
              </a:rPr>
              <a:pPr/>
              <a:t>28</a:t>
            </a:fld>
            <a:endParaRPr lang="en-US">
              <a:latin typeface="Arial" pitchFamily="-1" charset="0"/>
              <a:ea typeface="ＭＳ Ｐゴシック" pitchFamily="-1" charset="-128"/>
              <a:cs typeface="ＭＳ Ｐゴシック" pitchFamily="-1" charset="-128"/>
            </a:endParaRPr>
          </a:p>
        </p:txBody>
      </p:sp>
      <p:sp>
        <p:nvSpPr>
          <p:cNvPr id="197635" name="Rectangle 2"/>
          <p:cNvSpPr>
            <a:spLocks noGrp="1" noRot="1" noChangeAspect="1" noChangeArrowheads="1"/>
          </p:cNvSpPr>
          <p:nvPr>
            <p:ph type="sldImg"/>
          </p:nvPr>
        </p:nvSpPr>
        <p:spPr>
          <a:solidFill>
            <a:srgbClr val="FFFFFF"/>
          </a:solidFill>
          <a:ln/>
        </p:spPr>
      </p:sp>
      <p:sp>
        <p:nvSpPr>
          <p:cNvPr id="197636" name="Rectangle 3"/>
          <p:cNvSpPr>
            <a:spLocks noGrp="1" noChangeArrowheads="1"/>
          </p:cNvSpPr>
          <p:nvPr>
            <p:ph type="body" idx="1"/>
          </p:nvPr>
        </p:nvSpPr>
        <p:spPr>
          <a:xfrm>
            <a:off x="685800" y="4267200"/>
            <a:ext cx="5486400" cy="4114800"/>
          </a:xfrm>
          <a:noFill/>
          <a:ln/>
        </p:spPr>
        <p:txBody>
          <a:bodyPr/>
          <a:lstStyle/>
          <a:p>
            <a:pPr marL="39688">
              <a:spcBef>
                <a:spcPts val="413"/>
              </a:spcBef>
            </a:pPr>
            <a:endParaRPr lang="en-US">
              <a:solidFill>
                <a:srgbClr val="000000"/>
              </a:solidFill>
              <a:latin typeface="Arial" pitchFamily="-1" charset="0"/>
              <a:ea typeface="Arial" pitchFamily="-1" charset="0"/>
              <a:cs typeface="Arial" pitchFamily="-1" charset="0"/>
              <a:sym typeface="Arial" pitchFamily="-1"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Will use as a introduction</a:t>
            </a:r>
            <a:r>
              <a:rPr lang="en-US" baseline="0"/>
              <a:t> to why rubrics are necessary, but will wait to actually show rubrics. </a:t>
            </a:r>
            <a:endParaRPr lang="en-US"/>
          </a:p>
        </p:txBody>
      </p:sp>
      <p:sp>
        <p:nvSpPr>
          <p:cNvPr id="4" name="Slide Number Placeholder 3"/>
          <p:cNvSpPr>
            <a:spLocks noGrp="1"/>
          </p:cNvSpPr>
          <p:nvPr>
            <p:ph type="sldNum" sz="quarter" idx="10"/>
          </p:nvPr>
        </p:nvSpPr>
        <p:spPr/>
        <p:txBody>
          <a:bodyPr/>
          <a:lstStyle/>
          <a:p>
            <a:fld id="{084A2E47-89E7-7D48-84DA-BA72B8442E43}" type="slidenum">
              <a:rPr lang="en-US"/>
              <a:pPr/>
              <a:t>29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Will use as a introduction</a:t>
            </a:r>
            <a:r>
              <a:rPr lang="en-US" baseline="0"/>
              <a:t> to why rubrics are necessary, but will wait to actually show rubrics. </a:t>
            </a:r>
            <a:endParaRPr lang="en-US"/>
          </a:p>
        </p:txBody>
      </p:sp>
      <p:sp>
        <p:nvSpPr>
          <p:cNvPr id="4" name="Slide Number Placeholder 3"/>
          <p:cNvSpPr>
            <a:spLocks noGrp="1"/>
          </p:cNvSpPr>
          <p:nvPr>
            <p:ph type="sldNum" sz="quarter" idx="10"/>
          </p:nvPr>
        </p:nvSpPr>
        <p:spPr/>
        <p:txBody>
          <a:bodyPr/>
          <a:lstStyle/>
          <a:p>
            <a:fld id="{084A2E47-89E7-7D48-84DA-BA72B8442E43}" type="slidenum">
              <a:rPr lang="en-US"/>
              <a:pPr/>
              <a:t>30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C97C41-6B58-784B-B9BF-9A82510052D1}" type="slidenum">
              <a:rPr lang="en-US"/>
              <a:pPr/>
              <a:t>34</a:t>
            </a:fld>
            <a:endParaRPr lang="en-US"/>
          </a:p>
        </p:txBody>
      </p:sp>
      <p:sp>
        <p:nvSpPr>
          <p:cNvPr id="3993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9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a:pPr/>
              <a:t>37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C7FE764F-1F02-784A-85E1-0CB1679BAD9F}" type="slidenum">
              <a:rPr lang="en-US">
                <a:latin typeface="Arial" pitchFamily="-84" charset="0"/>
                <a:ea typeface="ＭＳ Ｐゴシック" pitchFamily="-84" charset="-128"/>
                <a:cs typeface="ＭＳ Ｐゴシック" pitchFamily="-84" charset="-128"/>
              </a:rPr>
              <a:pPr/>
              <a:t>39</a:t>
            </a:fld>
            <a:endParaRPr lang="en-US">
              <a:latin typeface="Arial" pitchFamily="-84" charset="0"/>
              <a:ea typeface="ＭＳ Ｐゴシック" pitchFamily="-84" charset="-128"/>
              <a:cs typeface="ＭＳ Ｐゴシック" pitchFamily="-84" charset="-128"/>
            </a:endParaRPr>
          </a:p>
        </p:txBody>
      </p:sp>
      <p:sp>
        <p:nvSpPr>
          <p:cNvPr id="226307" name="Rectangle 2"/>
          <p:cNvSpPr>
            <a:spLocks noGrp="1" noRot="1" noChangeAspect="1" noChangeArrowheads="1"/>
          </p:cNvSpPr>
          <p:nvPr>
            <p:ph type="sldImg"/>
          </p:nvPr>
        </p:nvSpPr>
        <p:spPr>
          <a:solidFill>
            <a:srgbClr val="FFFFFF"/>
          </a:solidFill>
          <a:ln/>
        </p:spPr>
      </p:sp>
      <p:sp>
        <p:nvSpPr>
          <p:cNvPr id="2263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7D27F058-2A23-744C-8CF7-925F0857F828}" type="slidenum">
              <a:rPr lang="en-US">
                <a:latin typeface="Arial" pitchFamily="-84" charset="0"/>
                <a:ea typeface="ＭＳ Ｐゴシック" pitchFamily="-84" charset="-128"/>
                <a:cs typeface="ＭＳ Ｐゴシック" pitchFamily="-84" charset="-128"/>
              </a:rPr>
              <a:pPr/>
              <a:t>5</a:t>
            </a:fld>
            <a:endParaRPr lang="en-US">
              <a:latin typeface="Arial" pitchFamily="-84" charset="0"/>
              <a:ea typeface="ＭＳ Ｐゴシック" pitchFamily="-84" charset="-128"/>
              <a:cs typeface="ＭＳ Ｐゴシック" pitchFamily="-84" charset="-128"/>
            </a:endParaRPr>
          </a:p>
        </p:txBody>
      </p:sp>
      <p:sp>
        <p:nvSpPr>
          <p:cNvPr id="219139" name="Rectangle 2"/>
          <p:cNvSpPr>
            <a:spLocks noGrp="1" noRot="1" noChangeAspect="1" noChangeArrowheads="1"/>
          </p:cNvSpPr>
          <p:nvPr>
            <p:ph type="sldImg"/>
          </p:nvPr>
        </p:nvSpPr>
        <p:spPr>
          <a:solidFill>
            <a:srgbClr val="FFFFFF"/>
          </a:solidFill>
          <a:ln/>
        </p:spPr>
      </p:sp>
      <p:sp>
        <p:nvSpPr>
          <p:cNvPr id="2191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B847849F-B16D-6240-BDC1-504B345611F9}" type="slidenum">
              <a:rPr lang="en-US">
                <a:latin typeface="Arial" pitchFamily="-112" charset="0"/>
                <a:ea typeface="ＭＳ Ｐゴシック" pitchFamily="-112" charset="-128"/>
                <a:cs typeface="ＭＳ Ｐゴシック" pitchFamily="-112" charset="-128"/>
              </a:rPr>
              <a:pPr/>
              <a:t>10</a:t>
            </a:fld>
            <a:endParaRPr lang="en-US">
              <a:latin typeface="Arial" pitchFamily="-112" charset="0"/>
              <a:ea typeface="ＭＳ Ｐゴシック" pitchFamily="-112" charset="-128"/>
              <a:cs typeface="ＭＳ Ｐゴシック" pitchFamily="-112" charset="-128"/>
            </a:endParaRPr>
          </a:p>
        </p:txBody>
      </p:sp>
      <p:sp>
        <p:nvSpPr>
          <p:cNvPr id="268291" name="Rectangle 2"/>
          <p:cNvSpPr>
            <a:spLocks noGrp="1" noRot="1" noChangeAspect="1" noChangeArrowheads="1"/>
          </p:cNvSpPr>
          <p:nvPr>
            <p:ph type="sldImg"/>
          </p:nvPr>
        </p:nvSpPr>
        <p:spPr>
          <a:solidFill>
            <a:srgbClr val="FFFFFF"/>
          </a:solidFill>
          <a:ln/>
        </p:spPr>
      </p:sp>
      <p:sp>
        <p:nvSpPr>
          <p:cNvPr id="268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927D35D1-EAB8-534B-B1D6-B3EE10936E17}" type="slidenum">
              <a:rPr lang="en-US">
                <a:latin typeface="Arial" pitchFamily="-112" charset="0"/>
                <a:ea typeface="ＭＳ Ｐゴシック" pitchFamily="-112" charset="-128"/>
                <a:cs typeface="ＭＳ Ｐゴシック" pitchFamily="-112" charset="-128"/>
              </a:rPr>
              <a:pPr/>
              <a:t>13</a:t>
            </a:fld>
            <a:endParaRPr lang="en-US">
              <a:latin typeface="Arial" pitchFamily="-112" charset="0"/>
              <a:ea typeface="ＭＳ Ｐゴシック" pitchFamily="-112" charset="-128"/>
              <a:cs typeface="ＭＳ Ｐゴシック" pitchFamily="-112" charset="-128"/>
            </a:endParaRPr>
          </a:p>
        </p:txBody>
      </p:sp>
      <p:sp>
        <p:nvSpPr>
          <p:cNvPr id="167939" name="Rectangle 2"/>
          <p:cNvSpPr>
            <a:spLocks noGrp="1" noRot="1" noChangeAspect="1" noChangeArrowheads="1"/>
          </p:cNvSpPr>
          <p:nvPr>
            <p:ph type="sldImg"/>
          </p:nvPr>
        </p:nvSpPr>
        <p:spPr>
          <a:solidFill>
            <a:srgbClr val="FFFFFF"/>
          </a:solidFill>
          <a:ln/>
        </p:spPr>
      </p:sp>
      <p:sp>
        <p:nvSpPr>
          <p:cNvPr id="16794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4B403969-4F6E-7543-AEC8-89FFEB269E0A}" type="slidenum">
              <a:rPr lang="en-US">
                <a:latin typeface="Arial" pitchFamily="-101" charset="0"/>
                <a:ea typeface="ＭＳ Ｐゴシック" pitchFamily="-101" charset="-128"/>
                <a:cs typeface="ＭＳ Ｐゴシック" pitchFamily="-101" charset="-128"/>
              </a:rPr>
              <a:pPr/>
              <a:t>14</a:t>
            </a:fld>
            <a:endParaRPr lang="en-US">
              <a:latin typeface="Arial" pitchFamily="-101" charset="0"/>
              <a:ea typeface="ＭＳ Ｐゴシック" pitchFamily="-101" charset="-128"/>
              <a:cs typeface="ＭＳ Ｐゴシック" pitchFamily="-101" charset="-128"/>
            </a:endParaRPr>
          </a:p>
        </p:txBody>
      </p:sp>
      <p:sp>
        <p:nvSpPr>
          <p:cNvPr id="82947" name="Rectangle 2"/>
          <p:cNvSpPr>
            <a:spLocks noGrp="1" noRot="1" noChangeAspect="1" noChangeArrowheads="1"/>
          </p:cNvSpPr>
          <p:nvPr>
            <p:ph type="sldImg"/>
          </p:nvPr>
        </p:nvSpPr>
        <p:spPr>
          <a:solidFill>
            <a:srgbClr val="FFFFFF"/>
          </a:solidFill>
          <a:ln/>
        </p:spPr>
      </p:sp>
      <p:sp>
        <p:nvSpPr>
          <p:cNvPr id="829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8AB5A2-30F4-4A4E-9FE8-5E7223DB3E76}" type="slidenum">
              <a:rPr lang="en-US"/>
              <a:pPr/>
              <a:t>15</a:t>
            </a:fld>
            <a:endParaRPr lang="en-US"/>
          </a:p>
        </p:txBody>
      </p:sp>
      <p:sp>
        <p:nvSpPr>
          <p:cNvPr id="443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43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16</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17</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379819ED-FF1D-CA48-BA3A-E73C6A0DF5D1}" type="slidenum">
              <a:rPr lang="en-US">
                <a:latin typeface="Arial" pitchFamily="-101" charset="0"/>
                <a:ea typeface="ＭＳ Ｐゴシック" pitchFamily="-101" charset="-128"/>
                <a:cs typeface="ＭＳ Ｐゴシック" pitchFamily="-101" charset="-128"/>
              </a:rPr>
              <a:pPr/>
              <a:t>18</a:t>
            </a:fld>
            <a:endParaRPr lang="en-US">
              <a:latin typeface="Arial" pitchFamily="-101" charset="0"/>
              <a:ea typeface="ＭＳ Ｐゴシック" pitchFamily="-101" charset="-128"/>
              <a:cs typeface="ＭＳ Ｐゴシック" pitchFamily="-101" charset="-128"/>
            </a:endParaRPr>
          </a:p>
        </p:txBody>
      </p:sp>
      <p:sp>
        <p:nvSpPr>
          <p:cNvPr id="313347" name="Rectangle 2"/>
          <p:cNvSpPr>
            <a:spLocks noGrp="1" noRot="1" noChangeAspect="1" noChangeArrowheads="1"/>
          </p:cNvSpPr>
          <p:nvPr>
            <p:ph type="sldImg"/>
          </p:nvPr>
        </p:nvSpPr>
        <p:spPr>
          <a:solidFill>
            <a:srgbClr val="FFFFFF"/>
          </a:solidFill>
          <a:ln/>
        </p:spPr>
      </p:sp>
      <p:sp>
        <p:nvSpPr>
          <p:cNvPr id="313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a:t>Laura Terrill Fair Lawn - Pascack 2015</a:t>
            </a: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a:t>Laura Terrill Fair Lawn - Pascack 2015</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74C2F60E-34D8-DD42-93FD-7BD7AE43232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4C2F60E-34D8-DD42-93FD-7BD7AE432328}" type="slidenum">
              <a:rPr lang="en-US"/>
              <a:pPr/>
              <a:t>‹#›</a:t>
            </a:fld>
            <a:endParaRPr lang="en-US"/>
          </a:p>
        </p:txBody>
      </p:sp>
      <p:sp>
        <p:nvSpPr>
          <p:cNvPr id="14" name="Footer Placeholder 13"/>
          <p:cNvSpPr>
            <a:spLocks noGrp="1"/>
          </p:cNvSpPr>
          <p:nvPr>
            <p:ph type="ftr" sz="quarter" idx="12"/>
          </p:nvPr>
        </p:nvSpPr>
        <p:spPr/>
        <p:txBody>
          <a:bodyPr/>
          <a:lstStyle/>
          <a:p>
            <a:r>
              <a:rPr lang="en-US"/>
              <a:t>Laura Terrill Fair Lawn - Pascack 2015</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endParaRPr lang="en-US"/>
          </a:p>
        </p:txBody>
      </p:sp>
      <p:sp>
        <p:nvSpPr>
          <p:cNvPr id="10" name="Slide Number Placeholder 9"/>
          <p:cNvSpPr>
            <a:spLocks noGrp="1"/>
          </p:cNvSpPr>
          <p:nvPr>
            <p:ph type="sldNum" sz="quarter" idx="16"/>
          </p:nvPr>
        </p:nvSpPr>
        <p:spPr/>
        <p:txBody>
          <a:bodyPr rtlCol="0"/>
          <a:lstStyle/>
          <a:p>
            <a:fld id="{74C2F60E-34D8-DD42-93FD-7BD7AE432328}" type="slidenum">
              <a:rPr lang="en-US"/>
              <a:pPr/>
              <a:t>‹#›</a:t>
            </a:fld>
            <a:endParaRPr lang="en-US"/>
          </a:p>
        </p:txBody>
      </p:sp>
      <p:sp>
        <p:nvSpPr>
          <p:cNvPr id="12" name="Footer Placeholder 11"/>
          <p:cNvSpPr>
            <a:spLocks noGrp="1"/>
          </p:cNvSpPr>
          <p:nvPr>
            <p:ph type="ftr" sz="quarter" idx="17"/>
          </p:nvPr>
        </p:nvSpPr>
        <p:spPr/>
        <p:txBody>
          <a:bodyPr rtlCol="0"/>
          <a:lstStyle/>
          <a:p>
            <a:r>
              <a:rPr lang="en-US"/>
              <a:t>Laura Terrill Fair Lawn - Pascack 2015</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endParaRPr lang="en-US"/>
          </a:p>
        </p:txBody>
      </p:sp>
      <p:sp>
        <p:nvSpPr>
          <p:cNvPr id="12" name="Slide Number Placeholder 11"/>
          <p:cNvSpPr>
            <a:spLocks noGrp="1"/>
          </p:cNvSpPr>
          <p:nvPr>
            <p:ph type="sldNum" sz="quarter" idx="16"/>
          </p:nvPr>
        </p:nvSpPr>
        <p:spPr/>
        <p:txBody>
          <a:bodyPr rtlCol="0"/>
          <a:lstStyle/>
          <a:p>
            <a:fld id="{74C2F60E-34D8-DD42-93FD-7BD7AE432328}" type="slidenum">
              <a:rPr lang="en-US"/>
              <a:pPr/>
              <a:t>‹#›</a:t>
            </a:fld>
            <a:endParaRPr lang="en-US"/>
          </a:p>
        </p:txBody>
      </p:sp>
      <p:sp>
        <p:nvSpPr>
          <p:cNvPr id="14" name="Footer Placeholder 13"/>
          <p:cNvSpPr>
            <a:spLocks noGrp="1"/>
          </p:cNvSpPr>
          <p:nvPr>
            <p:ph type="ftr" sz="quarter" idx="17"/>
          </p:nvPr>
        </p:nvSpPr>
        <p:spPr/>
        <p:txBody>
          <a:bodyPr rtlCol="0"/>
          <a:lstStyle/>
          <a:p>
            <a:r>
              <a:rPr lang="en-US"/>
              <a:t>Laura Terrill Fair Lawn - Pascack 2015</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Laura Terrill Fair Lawn - Pascack 2015</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 Fair Lawn - Pascack 2015</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4C2F60E-34D8-DD42-93FD-7BD7AE432328}" type="slidenum">
              <a:rPr lang="en-US"/>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a:t>Laura Terrill Fair Lawn - Pascack 2015</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sz="1400" dirty="0">
              <a:solidFill>
                <a:schemeClr val="tx2"/>
              </a:solidFill>
            </a:endParaRPr>
          </a:p>
        </p:txBody>
      </p:sp>
      <p:sp>
        <p:nvSpPr>
          <p:cNvPr id="3" name="Footer Placeholder 2"/>
          <p:cNvSpPr>
            <a:spLocks noGrp="1"/>
          </p:cNvSpPr>
          <p:nvPr>
            <p:ph type="ftr" sz="quarter" idx="3"/>
          </p:nvPr>
        </p:nvSpPr>
        <p:spPr>
          <a:xfrm>
            <a:off x="0" y="6430962"/>
            <a:ext cx="5421083" cy="365125"/>
          </a:xfrm>
          <a:prstGeom prst="rect">
            <a:avLst/>
          </a:prstGeom>
        </p:spPr>
        <p:txBody>
          <a:bodyPr vert="horz" anchor="ctr"/>
          <a:lstStyle>
            <a:lvl1pPr algn="l" eaLnBrk="1" latinLnBrk="0" hangingPunct="1">
              <a:defRPr kumimoji="0" sz="1400">
                <a:solidFill>
                  <a:schemeClr val="tx2"/>
                </a:solidFill>
              </a:defRPr>
            </a:lvl1pPr>
          </a:lstStyle>
          <a:p>
            <a:r>
              <a:rPr lang="en-US"/>
              <a:t>Laura Terrill Fair Lawn - Pascack 2015</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4C2F60E-34D8-DD42-93FD-7BD7AE4323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2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8.xml.rels><?xml version="1.0" encoding="UTF-8" standalone="yes"?>
<Relationships xmlns="http://schemas.openxmlformats.org/package/2006/relationships"><Relationship Id="rId3" Type="http://schemas.openxmlformats.org/officeDocument/2006/relationships/image" Target="../media/image25.pdf"/><Relationship Id="rId4" Type="http://schemas.openxmlformats.org/officeDocument/2006/relationships/image" Target="../media/image96.png"/><Relationship Id="rId5" Type="http://schemas.openxmlformats.org/officeDocument/2006/relationships/image" Target="../media/image26.pdf"/><Relationship Id="rId6" Type="http://schemas.openxmlformats.org/officeDocument/2006/relationships/image" Target="../media/image98.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5" Type="http://schemas.openxmlformats.org/officeDocument/2006/relationships/image" Target="../media/image33.jpeg"/><Relationship Id="rId6" Type="http://schemas.openxmlformats.org/officeDocument/2006/relationships/image" Target="../media/image34.jpeg"/><Relationship Id="rId7" Type="http://schemas.openxmlformats.org/officeDocument/2006/relationships/image" Target="../media/image35.jpeg"/><Relationship Id="rId1" Type="http://schemas.openxmlformats.org/officeDocument/2006/relationships/slideLayout" Target="../slideLayouts/slideLayout6.xml"/><Relationship Id="rId2" Type="http://schemas.openxmlformats.org/officeDocument/2006/relationships/image" Target="../media/image3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1.jpeg"/><Relationship Id="rId5" Type="http://schemas.openxmlformats.org/officeDocument/2006/relationships/image" Target="../media/image34.jpeg"/><Relationship Id="rId6" Type="http://schemas.openxmlformats.org/officeDocument/2006/relationships/image" Target="../media/image37.jpeg"/><Relationship Id="rId7"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image" Target="../media/image41.jpeg"/><Relationship Id="rId1" Type="http://schemas.openxmlformats.org/officeDocument/2006/relationships/slideLayout" Target="../slideLayouts/slideLayout2.xml"/><Relationship Id="rId2" Type="http://schemas.openxmlformats.org/officeDocument/2006/relationships/image" Target="../media/image38.jpe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7"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flickr.com/photos/dilaudid/4954719152/sizes/m/" TargetMode="External"/><Relationship Id="rId3" Type="http://schemas.openxmlformats.org/officeDocument/2006/relationships/image" Target="../media/image5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jpeg"/><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4" Type="http://schemas.openxmlformats.org/officeDocument/2006/relationships/image" Target="../media/image56.jpe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jpeg"/><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57.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9.jpeg"/></Relationships>
</file>

<file path=ppt/slides/_rels/slide42.xml.rels><?xml version="1.0" encoding="UTF-8" standalone="yes"?>
<Relationships xmlns="http://schemas.openxmlformats.org/package/2006/relationships"><Relationship Id="rId3" Type="http://schemas.openxmlformats.org/officeDocument/2006/relationships/image" Target="../media/image60.jpeg"/><Relationship Id="rId4" Type="http://schemas.openxmlformats.org/officeDocument/2006/relationships/image" Target="../media/image61.jpeg"/><Relationship Id="rId1" Type="http://schemas.openxmlformats.org/officeDocument/2006/relationships/slideLayout" Target="../slideLayouts/slideLayout7.xml"/><Relationship Id="rId2" Type="http://schemas.openxmlformats.org/officeDocument/2006/relationships/hyperlink" Target="mailto:lterrill@gmail.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1150"/>
            <a:ext cx="8153400" cy="990600"/>
          </a:xfrm>
        </p:spPr>
        <p:txBody>
          <a:bodyPr/>
          <a:lstStyle/>
          <a:p>
            <a:r>
              <a:rPr lang="en-US"/>
              <a:t>huffingtonpost.com</a:t>
            </a:r>
          </a:p>
        </p:txBody>
      </p:sp>
      <p:pic>
        <p:nvPicPr>
          <p:cNvPr id="5" name="Picture 4" descr="Screen Shot 2015-01-06 at 10.16.34 PM.png"/>
          <p:cNvPicPr>
            <a:picLocks noChangeAspect="1"/>
          </p:cNvPicPr>
          <p:nvPr/>
        </p:nvPicPr>
        <p:blipFill>
          <a:blip r:embed="rId2"/>
          <a:stretch>
            <a:fillRect/>
          </a:stretch>
        </p:blipFill>
        <p:spPr>
          <a:xfrm>
            <a:off x="0" y="2018685"/>
            <a:ext cx="9144000" cy="2820629"/>
          </a:xfrm>
          <a:prstGeom prst="rect">
            <a:avLst/>
          </a:prstGeom>
        </p:spPr>
      </p:pic>
      <p:pic>
        <p:nvPicPr>
          <p:cNvPr id="6" name="Picture 5" descr="Screen Shot 2015-01-06 at 10.22.01 PM.png"/>
          <p:cNvPicPr>
            <a:picLocks noChangeAspect="1"/>
          </p:cNvPicPr>
          <p:nvPr/>
        </p:nvPicPr>
        <p:blipFill>
          <a:blip r:embed="rId3"/>
          <a:stretch>
            <a:fillRect/>
          </a:stretch>
        </p:blipFill>
        <p:spPr>
          <a:xfrm>
            <a:off x="2618096" y="1141750"/>
            <a:ext cx="1816100" cy="4673600"/>
          </a:xfrm>
          <a:prstGeom prst="rect">
            <a:avLst/>
          </a:prstGeom>
        </p:spPr>
      </p:pic>
      <p:pic>
        <p:nvPicPr>
          <p:cNvPr id="7" name="Picture 6" descr="Screen Shot 2015-01-06 at 10.20.46 PM.png"/>
          <p:cNvPicPr>
            <a:picLocks noChangeAspect="1"/>
          </p:cNvPicPr>
          <p:nvPr/>
        </p:nvPicPr>
        <p:blipFill>
          <a:blip r:embed="rId4"/>
          <a:stretch>
            <a:fillRect/>
          </a:stretch>
        </p:blipFill>
        <p:spPr>
          <a:xfrm>
            <a:off x="4838700" y="3023214"/>
            <a:ext cx="3924300" cy="3632200"/>
          </a:xfrm>
          <a:prstGeom prst="rect">
            <a:avLst/>
          </a:prstGeom>
        </p:spPr>
      </p:pic>
      <p:sp>
        <p:nvSpPr>
          <p:cNvPr id="8" name="Down Arrow 7"/>
          <p:cNvSpPr/>
          <p:nvPr/>
        </p:nvSpPr>
        <p:spPr>
          <a:xfrm rot="3025824">
            <a:off x="1230612" y="1400095"/>
            <a:ext cx="321584" cy="1531639"/>
          </a:xfrm>
          <a:prstGeom prst="downArrow">
            <a:avLst/>
          </a:prstGeom>
          <a:solidFill>
            <a:srgbClr val="C0504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1"/>
          </p:nvPr>
        </p:nvSpPr>
        <p:spPr/>
        <p:txBody>
          <a:bodyPr/>
          <a:lstStyle/>
          <a:p>
            <a:r>
              <a:rPr lang="en-US"/>
              <a:t>Laura Terrill Fair Lawn - Pascack 2015</a:t>
            </a:r>
          </a:p>
        </p:txBody>
      </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solidFill>
                  <a:srgbClr val="406F8D"/>
                </a:solidFill>
              </a:rPr>
              <a:t>Your “apple save” moment…</a:t>
            </a:r>
            <a:endParaRPr lang="en-US"/>
          </a:p>
        </p:txBody>
      </p:sp>
      <p:sp>
        <p:nvSpPr>
          <p:cNvPr id="5" name="Footer Placeholder 4"/>
          <p:cNvSpPr>
            <a:spLocks noGrp="1"/>
          </p:cNvSpPr>
          <p:nvPr>
            <p:ph type="ftr" sz="quarter" idx="11"/>
          </p:nvPr>
        </p:nvSpPr>
        <p:spPr/>
        <p:txBody>
          <a:bodyPr/>
          <a:lstStyle/>
          <a:p>
            <a:pPr>
              <a:defRPr/>
            </a:pPr>
            <a:r>
              <a:rPr lang="en-US"/>
              <a:t>Laura Terrill Fair Lawn - Pascack 2015</a:t>
            </a:r>
          </a:p>
        </p:txBody>
      </p:sp>
      <p:pic>
        <p:nvPicPr>
          <p:cNvPr id="267266" name="Picture 2" descr="500px-apple_computer_logosvg"/>
          <p:cNvPicPr>
            <a:picLocks noGrp="1" noChangeAspect="1" noChangeArrowheads="1"/>
          </p:cNvPicPr>
          <p:nvPr>
            <p:ph idx="4294967295"/>
          </p:nvPr>
        </p:nvPicPr>
        <p:blipFill>
          <a:blip r:embed="rId3"/>
          <a:srcRect/>
          <a:stretch>
            <a:fillRect/>
          </a:stretch>
        </p:blipFill>
        <p:spPr>
          <a:xfrm>
            <a:off x="2403706" y="1597512"/>
            <a:ext cx="4122737" cy="4576763"/>
          </a:xfrm>
        </p:spPr>
      </p:pic>
      <p:sp>
        <p:nvSpPr>
          <p:cNvPr id="267267" name="Text Box 3"/>
          <p:cNvSpPr txBox="1">
            <a:spLocks noChangeArrowheads="1"/>
          </p:cNvSpPr>
          <p:nvPr/>
        </p:nvSpPr>
        <p:spPr bwMode="auto">
          <a:xfrm>
            <a:off x="517525" y="882650"/>
            <a:ext cx="279343" cy="646331"/>
          </a:xfrm>
          <a:prstGeom prst="rect">
            <a:avLst/>
          </a:prstGeom>
          <a:noFill/>
          <a:ln w="9525">
            <a:noFill/>
            <a:miter lim="800000"/>
            <a:headEnd/>
            <a:tailEnd/>
          </a:ln>
        </p:spPr>
        <p:txBody>
          <a:bodyPr wrap="none">
            <a:prstTxWarp prst="textNoShape">
              <a:avLst/>
            </a:prstTxWarp>
            <a:spAutoFit/>
          </a:bodyPr>
          <a:lstStyle/>
          <a:p>
            <a:r>
              <a:rPr lang="en-US" sz="3600">
                <a:solidFill>
                  <a:srgbClr val="406F8D"/>
                </a:solidFill>
              </a:rPr>
              <a:t>.</a:t>
            </a:r>
            <a:endParaRPr lang="en-US">
              <a:solidFill>
                <a:srgbClr val="406F8D"/>
              </a:solidFill>
            </a:endParaRP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Interpersonal Mode</a:t>
            </a:r>
            <a:endParaRPr lang="en-US" dirty="0"/>
          </a:p>
        </p:txBody>
      </p:sp>
      <p:sp>
        <p:nvSpPr>
          <p:cNvPr id="4" name="Footer Placeholder 3"/>
          <p:cNvSpPr>
            <a:spLocks noGrp="1"/>
          </p:cNvSpPr>
          <p:nvPr>
            <p:ph type="ftr" sz="quarter" idx="11"/>
          </p:nvPr>
        </p:nvSpPr>
        <p:spPr/>
        <p:txBody>
          <a:bodyPr/>
          <a:lstStyle/>
          <a:p>
            <a:r>
              <a:rPr lang="en-US" smtClean="0"/>
              <a:t>Laura Terrill Fair Lawn - Pascack 2015</a:t>
            </a:r>
            <a:endParaRPr lang="en-US"/>
          </a:p>
        </p:txBody>
      </p:sp>
      <p:pic>
        <p:nvPicPr>
          <p:cNvPr id="7" name="Content Placeholder 6"/>
          <p:cNvPicPr>
            <a:picLocks noGrp="1" noChangeAspect="1"/>
          </p:cNvPicPr>
          <p:nvPr>
            <p:ph sz="quarter" idx="1"/>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5693569" y="2006251"/>
            <a:ext cx="1929384" cy="2572512"/>
          </a:xfrm>
        </p:spPr>
      </p:pic>
      <p:pic>
        <p:nvPicPr>
          <p:cNvPr id="8" name="Picture 7"/>
          <p:cNvPicPr>
            <a:picLocks/>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229547" y="2625376"/>
            <a:ext cx="1956816" cy="1590675"/>
          </a:xfrm>
          <a:prstGeom prst="rect">
            <a:avLst/>
          </a:prstGeom>
        </p:spPr>
      </p:pic>
      <p:pic>
        <p:nvPicPr>
          <p:cNvPr id="9" name="Picture 8"/>
          <p:cNvPicPr>
            <a:picLocks/>
          </p:cNvPicPr>
          <p:nvPr/>
        </p:nvPicPr>
        <p:blipFill>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875952" y="3057525"/>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41514" y="4395800"/>
            <a:ext cx="1691640" cy="1885950"/>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693569" y="4511312"/>
            <a:ext cx="2057400" cy="1914526"/>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11</a:t>
            </a:fld>
            <a:endParaRPr lang="en-US"/>
          </a:p>
        </p:txBody>
      </p:sp>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7798604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t>Interpersonal Communication….</a:t>
            </a:r>
          </a:p>
        </p:txBody>
      </p:sp>
      <p:graphicFrame>
        <p:nvGraphicFramePr>
          <p:cNvPr id="4" name="Table 3"/>
          <p:cNvGraphicFramePr>
            <a:graphicFrameLocks noGrp="1"/>
          </p:cNvGraphicFramePr>
          <p:nvPr/>
        </p:nvGraphicFramePr>
        <p:xfrm>
          <a:off x="457200" y="1712364"/>
          <a:ext cx="8229600" cy="4668849"/>
        </p:xfrm>
        <a:graphic>
          <a:graphicData uri="http://schemas.openxmlformats.org/drawingml/2006/table">
            <a:tbl>
              <a:tblPr firstRow="1" bandRow="1">
                <a:tableStyleId>{69CF1AB2-1976-4502-BF36-3FF5EA218861}</a:tableStyleId>
              </a:tblPr>
              <a:tblGrid>
                <a:gridCol w="4114800"/>
                <a:gridCol w="4114800"/>
              </a:tblGrid>
              <a:tr h="549122">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6" name="Footer Placeholder 5"/>
          <p:cNvSpPr>
            <a:spLocks noGrp="1"/>
          </p:cNvSpPr>
          <p:nvPr>
            <p:ph type="ftr" sz="quarter" idx="11"/>
          </p:nvPr>
        </p:nvSpPr>
        <p:spPr/>
        <p:txBody>
          <a:bodyPr/>
          <a:lstStyle/>
          <a:p>
            <a:r>
              <a:rPr lang="en-US"/>
              <a:t>Laura Terrill Fair Lawn - Pascack 2015</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6914" name="Text Box 2"/>
          <p:cNvSpPr txBox="1">
            <a:spLocks noChangeArrowheads="1"/>
          </p:cNvSpPr>
          <p:nvPr/>
        </p:nvSpPr>
        <p:spPr bwMode="auto">
          <a:xfrm>
            <a:off x="2803525" y="2179638"/>
            <a:ext cx="184150" cy="274637"/>
          </a:xfrm>
          <a:prstGeom prst="rect">
            <a:avLst/>
          </a:prstGeom>
          <a:noFill/>
          <a:ln w="9525">
            <a:noFill/>
            <a:miter lim="800000"/>
            <a:headEnd/>
            <a:tailEnd/>
          </a:ln>
        </p:spPr>
        <p:txBody>
          <a:bodyPr wrap="none">
            <a:prstTxWarp prst="textNoShape">
              <a:avLst/>
            </a:prstTxWarp>
            <a:spAutoFit/>
          </a:bodyPr>
          <a:lstStyle/>
          <a:p>
            <a:endParaRPr lang="en-US" sz="1200" b="1">
              <a:solidFill>
                <a:srgbClr val="000000"/>
              </a:solidFill>
              <a:latin typeface="Palatino" pitchFamily="-112" charset="0"/>
            </a:endParaRPr>
          </a:p>
        </p:txBody>
      </p:sp>
      <p:sp>
        <p:nvSpPr>
          <p:cNvPr id="9" name="TextBox 8"/>
          <p:cNvSpPr txBox="1"/>
          <p:nvPr/>
        </p:nvSpPr>
        <p:spPr>
          <a:xfrm>
            <a:off x="838200" y="1863355"/>
            <a:ext cx="5181600" cy="830997"/>
          </a:xfrm>
          <a:prstGeom prst="rect">
            <a:avLst/>
          </a:prstGeom>
          <a:noFill/>
        </p:spPr>
        <p:txBody>
          <a:bodyPr anchor="ctr">
            <a:spAutoFit/>
          </a:bodyPr>
          <a:lstStyle/>
          <a:p>
            <a:pPr marL="0" lvl="8" algn="ctr">
              <a:defRPr/>
            </a:pPr>
            <a:r>
              <a:rPr lang="en-US" sz="2400">
                <a:solidFill>
                  <a:srgbClr val="000000"/>
                </a:solidFill>
                <a:ea typeface="ＭＳ Ｐゴシック" charset="-128"/>
                <a:cs typeface="ＭＳ Ｐゴシック" charset="-128"/>
              </a:rPr>
              <a:t>What does it mean to be proficient in a language? </a:t>
            </a:r>
            <a:endParaRPr lang="en-US" sz="2400">
              <a:ea typeface="ＭＳ Ｐゴシック" charset="-128"/>
              <a:cs typeface="ＭＳ Ｐゴシック" charset="-128"/>
            </a:endParaRPr>
          </a:p>
        </p:txBody>
      </p:sp>
      <p:sp>
        <p:nvSpPr>
          <p:cNvPr id="11" name="TextBox 10"/>
          <p:cNvSpPr txBox="1">
            <a:spLocks noChangeArrowheads="1"/>
          </p:cNvSpPr>
          <p:nvPr/>
        </p:nvSpPr>
        <p:spPr bwMode="auto">
          <a:xfrm>
            <a:off x="990600" y="3415293"/>
            <a:ext cx="4876800" cy="830997"/>
          </a:xfrm>
          <a:prstGeom prst="rect">
            <a:avLst/>
          </a:prstGeom>
          <a:noFill/>
          <a:ln w="9525">
            <a:noFill/>
            <a:miter lim="800000"/>
            <a:headEnd/>
            <a:tailEnd/>
          </a:ln>
        </p:spPr>
        <p:txBody>
          <a:bodyPr>
            <a:prstTxWarp prst="textNoShape">
              <a:avLst/>
            </a:prstTxWarp>
            <a:spAutoFit/>
          </a:bodyPr>
          <a:lstStyle/>
          <a:p>
            <a:pPr algn="ctr"/>
            <a:r>
              <a:rPr lang="en-US" sz="2400">
                <a:solidFill>
                  <a:srgbClr val="000000"/>
                </a:solidFill>
              </a:rPr>
              <a:t>How will my students use what I am teaching in a real-life context?</a:t>
            </a:r>
            <a:endParaRPr lang="en-US" sz="2400"/>
          </a:p>
        </p:txBody>
      </p:sp>
      <p:sp>
        <p:nvSpPr>
          <p:cNvPr id="12" name="TextBox 11"/>
          <p:cNvSpPr txBox="1">
            <a:spLocks noChangeArrowheads="1"/>
          </p:cNvSpPr>
          <p:nvPr/>
        </p:nvSpPr>
        <p:spPr bwMode="auto">
          <a:xfrm>
            <a:off x="3133725" y="2540000"/>
            <a:ext cx="590550" cy="647700"/>
          </a:xfrm>
          <a:prstGeom prst="rect">
            <a:avLst/>
          </a:prstGeom>
          <a:noFill/>
          <a:ln w="9525">
            <a:noFill/>
            <a:miter lim="800000"/>
            <a:headEnd/>
            <a:tailEnd/>
          </a:ln>
        </p:spPr>
        <p:txBody>
          <a:bodyPr wrap="none">
            <a:prstTxWarp prst="textNoShape">
              <a:avLst/>
            </a:prstTxWarp>
            <a:spAutoFit/>
          </a:bodyPr>
          <a:lstStyle/>
          <a:p>
            <a:r>
              <a:rPr lang="en-US" sz="3600">
                <a:solidFill>
                  <a:srgbClr val="FF0000"/>
                </a:solidFill>
              </a:rPr>
              <a:t>or</a:t>
            </a:r>
          </a:p>
        </p:txBody>
      </p:sp>
      <p:pic>
        <p:nvPicPr>
          <p:cNvPr id="166919" name="Picture 6" descr="MC900433207.JPG"/>
          <p:cNvPicPr>
            <a:picLocks noChangeAspect="1"/>
          </p:cNvPicPr>
          <p:nvPr/>
        </p:nvPicPr>
        <p:blipFill>
          <a:blip r:embed="rId3"/>
          <a:srcRect/>
          <a:stretch>
            <a:fillRect/>
          </a:stretch>
        </p:blipFill>
        <p:spPr bwMode="auto">
          <a:xfrm>
            <a:off x="6477000" y="2514600"/>
            <a:ext cx="2239963" cy="2239963"/>
          </a:xfrm>
          <a:prstGeom prst="rect">
            <a:avLst/>
          </a:prstGeom>
          <a:noFill/>
          <a:ln w="9525">
            <a:noFill/>
            <a:miter lim="800000"/>
            <a:headEnd/>
            <a:tailEnd/>
          </a:ln>
        </p:spPr>
      </p:pic>
      <p:sp>
        <p:nvSpPr>
          <p:cNvPr id="8" name="TextBox 7"/>
          <p:cNvSpPr txBox="1">
            <a:spLocks noChangeArrowheads="1"/>
          </p:cNvSpPr>
          <p:nvPr/>
        </p:nvSpPr>
        <p:spPr bwMode="auto">
          <a:xfrm>
            <a:off x="990600" y="4940300"/>
            <a:ext cx="4876800" cy="830997"/>
          </a:xfrm>
          <a:prstGeom prst="rect">
            <a:avLst/>
          </a:prstGeom>
          <a:noFill/>
          <a:ln w="9525">
            <a:noFill/>
            <a:miter lim="800000"/>
            <a:headEnd/>
            <a:tailEnd/>
          </a:ln>
        </p:spPr>
        <p:txBody>
          <a:bodyPr>
            <a:prstTxWarp prst="textNoShape">
              <a:avLst/>
            </a:prstTxWarp>
            <a:spAutoFit/>
          </a:bodyPr>
          <a:lstStyle/>
          <a:p>
            <a:pPr algn="ctr"/>
            <a:r>
              <a:rPr lang="en-US" sz="2400">
                <a:solidFill>
                  <a:srgbClr val="000000"/>
                </a:solidFill>
              </a:rPr>
              <a:t>Will they really say it on the streets of (Paris)?</a:t>
            </a:r>
            <a:endParaRPr lang="en-US" sz="2400"/>
          </a:p>
        </p:txBody>
      </p:sp>
      <p:sp>
        <p:nvSpPr>
          <p:cNvPr id="10" name="TextBox 9"/>
          <p:cNvSpPr txBox="1">
            <a:spLocks noChangeArrowheads="1"/>
          </p:cNvSpPr>
          <p:nvPr/>
        </p:nvSpPr>
        <p:spPr bwMode="auto">
          <a:xfrm>
            <a:off x="3133725" y="4202113"/>
            <a:ext cx="590550" cy="646112"/>
          </a:xfrm>
          <a:prstGeom prst="rect">
            <a:avLst/>
          </a:prstGeom>
          <a:noFill/>
          <a:ln w="9525">
            <a:noFill/>
            <a:miter lim="800000"/>
            <a:headEnd/>
            <a:tailEnd/>
          </a:ln>
        </p:spPr>
        <p:txBody>
          <a:bodyPr wrap="none">
            <a:prstTxWarp prst="textNoShape">
              <a:avLst/>
            </a:prstTxWarp>
            <a:spAutoFit/>
          </a:bodyPr>
          <a:lstStyle/>
          <a:p>
            <a:r>
              <a:rPr lang="en-US" sz="3600">
                <a:solidFill>
                  <a:srgbClr val="FF0000"/>
                </a:solidFill>
              </a:rPr>
              <a:t>or</a:t>
            </a:r>
          </a:p>
        </p:txBody>
      </p:sp>
      <p:sp>
        <p:nvSpPr>
          <p:cNvPr id="15" name="Title 14"/>
          <p:cNvSpPr>
            <a:spLocks noGrp="1"/>
          </p:cNvSpPr>
          <p:nvPr>
            <p:ph type="title"/>
          </p:nvPr>
        </p:nvSpPr>
        <p:spPr>
          <a:xfrm>
            <a:off x="563563" y="114300"/>
            <a:ext cx="8153400" cy="990600"/>
          </a:xfrm>
        </p:spPr>
        <p:txBody>
          <a:bodyPr>
            <a:normAutofit/>
          </a:bodyPr>
          <a:lstStyle/>
          <a:p>
            <a:r>
              <a:rPr lang="en-US">
                <a:solidFill>
                  <a:srgbClr val="000000"/>
                </a:solidFill>
              </a:rPr>
              <a:t>Communication</a:t>
            </a:r>
            <a:endParaRPr lang="en-US"/>
          </a:p>
        </p:txBody>
      </p:sp>
      <p:sp>
        <p:nvSpPr>
          <p:cNvPr id="166923" name="Footer Placeholder 13"/>
          <p:cNvSpPr>
            <a:spLocks noGrp="1"/>
          </p:cNvSpPr>
          <p:nvPr>
            <p:ph type="ftr" sz="quarter" idx="11"/>
          </p:nvPr>
        </p:nvSpPr>
        <p:spPr/>
        <p:txBody>
          <a:bodyPr/>
          <a:lstStyle/>
          <a:p>
            <a:r>
              <a:rPr lang="en-US"/>
              <a:t>Laura Terrill Fair Lawn - Pascack 2015</a:t>
            </a:r>
          </a:p>
        </p:txBody>
      </p:sp>
      <p:sp>
        <p:nvSpPr>
          <p:cNvPr id="13" name="Slide Number Placeholder 12"/>
          <p:cNvSpPr>
            <a:spLocks noGrp="1"/>
          </p:cNvSpPr>
          <p:nvPr>
            <p:ph type="sldNum" sz="quarter" idx="12"/>
          </p:nvPr>
        </p:nvSpPr>
        <p:spPr/>
        <p:txBody>
          <a:bodyPr>
            <a:normAutofit fontScale="85000" lnSpcReduction="20000"/>
          </a:bodyPr>
          <a:lstStyle/>
          <a:p>
            <a:fld id="{74C2F60E-34D8-DD42-93FD-7BD7AE432328}" type="slidenum">
              <a:rPr lang="en-US"/>
              <a:pPr/>
              <a:t>13</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P spid="10"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3641725" y="381000"/>
            <a:ext cx="1911350" cy="6140450"/>
          </a:xfrm>
          <a:prstGeom prst="rect">
            <a:avLst/>
          </a:prstGeom>
          <a:noFill/>
          <a:ln w="9525">
            <a:noFill/>
            <a:miter lim="800000"/>
            <a:headEnd/>
            <a:tailEnd/>
          </a:ln>
        </p:spPr>
        <p:txBody>
          <a:bodyPr wrap="none">
            <a:prstTxWarp prst="textNoShape">
              <a:avLst/>
            </a:prstTxWarp>
            <a:spAutoFit/>
          </a:bodyPr>
          <a:lstStyle/>
          <a:p>
            <a:pPr algn="ctr">
              <a:lnSpc>
                <a:spcPct val="110000"/>
              </a:lnSpc>
            </a:pPr>
            <a:r>
              <a:rPr lang="en-US" sz="3600">
                <a:solidFill>
                  <a:schemeClr val="tx2"/>
                </a:solidFill>
              </a:rPr>
              <a:t>head</a:t>
            </a:r>
          </a:p>
          <a:p>
            <a:pPr algn="ctr">
              <a:lnSpc>
                <a:spcPct val="110000"/>
              </a:lnSpc>
            </a:pPr>
            <a:r>
              <a:rPr lang="en-US" sz="3600">
                <a:solidFill>
                  <a:schemeClr val="tx2"/>
                </a:solidFill>
              </a:rPr>
              <a:t>foot</a:t>
            </a:r>
          </a:p>
          <a:p>
            <a:pPr algn="ctr">
              <a:lnSpc>
                <a:spcPct val="110000"/>
              </a:lnSpc>
            </a:pPr>
            <a:r>
              <a:rPr lang="en-US" sz="3600">
                <a:solidFill>
                  <a:schemeClr val="tx2"/>
                </a:solidFill>
              </a:rPr>
              <a:t>hand</a:t>
            </a:r>
          </a:p>
          <a:p>
            <a:pPr algn="ctr">
              <a:lnSpc>
                <a:spcPct val="110000"/>
              </a:lnSpc>
            </a:pPr>
            <a:r>
              <a:rPr lang="en-US" sz="3600">
                <a:solidFill>
                  <a:schemeClr val="tx2"/>
                </a:solidFill>
              </a:rPr>
              <a:t>stomach</a:t>
            </a:r>
          </a:p>
          <a:p>
            <a:pPr algn="ctr">
              <a:lnSpc>
                <a:spcPct val="110000"/>
              </a:lnSpc>
            </a:pPr>
            <a:r>
              <a:rPr lang="en-US" sz="3600">
                <a:solidFill>
                  <a:schemeClr val="tx2"/>
                </a:solidFill>
              </a:rPr>
              <a:t>eyes</a:t>
            </a:r>
          </a:p>
          <a:p>
            <a:pPr algn="ctr">
              <a:lnSpc>
                <a:spcPct val="110000"/>
              </a:lnSpc>
            </a:pPr>
            <a:r>
              <a:rPr lang="en-US" sz="3600">
                <a:solidFill>
                  <a:schemeClr val="tx2"/>
                </a:solidFill>
              </a:rPr>
              <a:t>nose</a:t>
            </a:r>
          </a:p>
          <a:p>
            <a:pPr algn="ctr">
              <a:lnSpc>
                <a:spcPct val="110000"/>
              </a:lnSpc>
            </a:pPr>
            <a:r>
              <a:rPr lang="en-US" sz="3600">
                <a:solidFill>
                  <a:schemeClr val="tx2"/>
                </a:solidFill>
              </a:rPr>
              <a:t>ears</a:t>
            </a:r>
          </a:p>
          <a:p>
            <a:pPr algn="ctr">
              <a:lnSpc>
                <a:spcPct val="110000"/>
              </a:lnSpc>
            </a:pPr>
            <a:r>
              <a:rPr lang="en-US" sz="3600">
                <a:solidFill>
                  <a:schemeClr val="tx2"/>
                </a:solidFill>
              </a:rPr>
              <a:t>mouth</a:t>
            </a:r>
          </a:p>
          <a:p>
            <a:pPr algn="ctr">
              <a:lnSpc>
                <a:spcPct val="110000"/>
              </a:lnSpc>
            </a:pPr>
            <a:r>
              <a:rPr lang="en-US" sz="3600">
                <a:solidFill>
                  <a:schemeClr val="tx2"/>
                </a:solidFill>
              </a:rPr>
              <a:t>knee</a:t>
            </a:r>
          </a:p>
          <a:p>
            <a:pPr algn="ctr">
              <a:lnSpc>
                <a:spcPct val="110000"/>
              </a:lnSpc>
            </a:pPr>
            <a:r>
              <a:rPr lang="en-US" sz="3600">
                <a:solidFill>
                  <a:schemeClr val="tx2"/>
                </a:solidFill>
              </a:rPr>
              <a:t>hair</a:t>
            </a:r>
          </a:p>
        </p:txBody>
      </p:sp>
      <p:sp>
        <p:nvSpPr>
          <p:cNvPr id="4" name="Footer Placeholder 3"/>
          <p:cNvSpPr>
            <a:spLocks noGrp="1"/>
          </p:cNvSpPr>
          <p:nvPr>
            <p:ph type="ftr" sz="quarter" idx="11"/>
          </p:nvPr>
        </p:nvSpPr>
        <p:spPr/>
        <p:txBody>
          <a:bodyPr/>
          <a:lstStyle/>
          <a:p>
            <a:r>
              <a:rPr lang="en-US"/>
              <a:t>Laura Terrill Fair Lawn - Pascack 2015</a:t>
            </a:r>
          </a:p>
        </p:txBody>
      </p:sp>
      <p:sp>
        <p:nvSpPr>
          <p:cNvPr id="5" name="Slide Number Placeholder 4"/>
          <p:cNvSpPr>
            <a:spLocks noGrp="1"/>
          </p:cNvSpPr>
          <p:nvPr>
            <p:ph type="sldNum" sz="quarter" idx="12"/>
          </p:nvPr>
        </p:nvSpPr>
        <p:spPr/>
        <p:txBody>
          <a:bodyPr/>
          <a:lstStyle/>
          <a:p>
            <a:fld id="{74C2F60E-34D8-DD42-93FD-7BD7AE432328}" type="slidenum">
              <a:rPr lang="en-US"/>
              <a:pPr/>
              <a:t>14</a:t>
            </a:fld>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2372" name="Rectangle 4"/>
          <p:cNvSpPr>
            <a:spLocks noGrp="1" noChangeArrowheads="1"/>
          </p:cNvSpPr>
          <p:nvPr>
            <p:ph type="title"/>
          </p:nvPr>
        </p:nvSpPr>
        <p:spPr/>
        <p:txBody>
          <a:bodyPr/>
          <a:lstStyle/>
          <a:p>
            <a:r>
              <a:rPr lang="en-US"/>
              <a:t>Asking Questions</a:t>
            </a:r>
          </a:p>
        </p:txBody>
      </p:sp>
      <p:pic>
        <p:nvPicPr>
          <p:cNvPr id="6" name="Picture 5" descr="a_sunday_on_la_grande_jatte_georges_seurat_1884.jpg"/>
          <p:cNvPicPr>
            <a:picLocks noChangeAspect="1"/>
          </p:cNvPicPr>
          <p:nvPr/>
        </p:nvPicPr>
        <p:blipFill>
          <a:blip r:embed="rId3"/>
          <a:stretch>
            <a:fillRect/>
          </a:stretch>
        </p:blipFill>
        <p:spPr>
          <a:xfrm>
            <a:off x="940823" y="1645412"/>
            <a:ext cx="7218037" cy="4855464"/>
          </a:xfrm>
          <a:prstGeom prst="rect">
            <a:avLst/>
          </a:prstGeom>
        </p:spPr>
      </p:pic>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15</a:t>
            </a:fld>
            <a:endParaRPr lang="en-US"/>
          </a:p>
        </p:txBody>
      </p:sp>
      <p:sp>
        <p:nvSpPr>
          <p:cNvPr id="5" name="Footer Placeholder 4"/>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2164" name="Picture 7" descr="dog with leash in mouth"/>
          <p:cNvPicPr>
            <a:picLocks noChangeAspect="1" noChangeArrowheads="1"/>
          </p:cNvPicPr>
          <p:nvPr/>
        </p:nvPicPr>
        <p:blipFill>
          <a:blip r:embed="rId3"/>
          <a:srcRect/>
          <a:stretch>
            <a:fillRect/>
          </a:stretch>
        </p:blipFill>
        <p:spPr bwMode="auto">
          <a:xfrm>
            <a:off x="5528737" y="2745232"/>
            <a:ext cx="3316231" cy="2231136"/>
          </a:xfrm>
          <a:prstGeom prst="rect">
            <a:avLst/>
          </a:prstGeom>
          <a:noFill/>
          <a:ln w="9525">
            <a:noFill/>
            <a:miter lim="800000"/>
            <a:headEnd/>
            <a:tailEnd/>
          </a:ln>
        </p:spPr>
      </p:pic>
      <p:pic>
        <p:nvPicPr>
          <p:cNvPr id="92165" name="Picture 9" descr="436af8cd171ae-17-1"/>
          <p:cNvPicPr>
            <a:picLocks noChangeAspect="1" noChangeArrowheads="1"/>
          </p:cNvPicPr>
          <p:nvPr/>
        </p:nvPicPr>
        <p:blipFill>
          <a:blip r:embed="rId4"/>
          <a:srcRect/>
          <a:stretch>
            <a:fillRect/>
          </a:stretch>
        </p:blipFill>
        <p:spPr bwMode="auto">
          <a:xfrm>
            <a:off x="838204" y="2310892"/>
            <a:ext cx="2194449" cy="3099816"/>
          </a:xfrm>
          <a:prstGeom prst="rect">
            <a:avLst/>
          </a:prstGeom>
          <a:noFill/>
          <a:ln w="9525">
            <a:noFill/>
            <a:miter lim="800000"/>
            <a:headEnd/>
            <a:tailEnd/>
          </a:ln>
        </p:spPr>
      </p:pic>
      <p:sp>
        <p:nvSpPr>
          <p:cNvPr id="6" name="Rectangle 2"/>
          <p:cNvSpPr>
            <a:spLocks noGrp="1" noChangeArrowheads="1"/>
          </p:cNvSpPr>
          <p:nvPr>
            <p:ph type="title"/>
          </p:nvPr>
        </p:nvSpPr>
        <p:spPr/>
        <p:txBody>
          <a:bodyPr/>
          <a:lstStyle/>
          <a:p>
            <a:r>
              <a:rPr lang="en-US"/>
              <a:t>Raise the proficiency level</a:t>
            </a:r>
          </a:p>
        </p:txBody>
      </p:sp>
      <p:sp>
        <p:nvSpPr>
          <p:cNvPr id="8" name="Footer Placeholder 7"/>
          <p:cNvSpPr>
            <a:spLocks noGrp="1"/>
          </p:cNvSpPr>
          <p:nvPr>
            <p:ph type="ftr" sz="quarter" idx="11"/>
          </p:nvPr>
        </p:nvSpPr>
        <p:spPr/>
        <p:txBody>
          <a:bodyPr/>
          <a:lstStyle/>
          <a:p>
            <a:r>
              <a:rPr lang="en-US"/>
              <a:t>Laura Terrill Fair Lawn - Pascack 2015</a:t>
            </a:r>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solidFill>
                  <a:srgbClr val="FF0000"/>
                </a:solidFill>
                <a:latin typeface="+mj-lt"/>
                <a:ea typeface="+mj-ea"/>
                <a:cs typeface="+mj-cs"/>
              </a:rPr>
              <a:t>Create a sentence that combines the ideas in both images. </a:t>
            </a:r>
          </a:p>
        </p:txBody>
      </p:sp>
      <p:sp>
        <p:nvSpPr>
          <p:cNvPr id="9" name="Rectangle 4"/>
          <p:cNvSpPr txBox="1">
            <a:spLocks noChangeArrowheads="1"/>
          </p:cNvSpPr>
          <p:nvPr/>
        </p:nvSpPr>
        <p:spPr>
          <a:xfrm>
            <a:off x="2218249" y="1955800"/>
            <a:ext cx="4343400" cy="3810000"/>
          </a:xfrm>
          <a:prstGeom prst="rect">
            <a:avLst/>
          </a:prstGeom>
        </p:spPr>
        <p:txBody>
          <a:bodyPr vert="horz">
            <a:normAutofit/>
          </a:bodyPr>
          <a:lstStyle/>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r>
              <a:rPr kumimoji="0" lang="en-US" sz="2700" b="0" i="0" u="none" strike="noStrike" kern="1200" cap="none" spc="0" normalizeH="0" baseline="0" noProof="0">
                <a:ln>
                  <a:noFill/>
                </a:ln>
                <a:solidFill>
                  <a:srgbClr val="FF0000"/>
                </a:solidFill>
                <a:effectLst/>
                <a:uLnTx/>
                <a:uFillTx/>
                <a:latin typeface="+mn-lt"/>
                <a:ea typeface="+mn-ea"/>
                <a:cs typeface="+mn-cs"/>
              </a:rPr>
              <a:t>1. 	</a:t>
            </a:r>
            <a:r>
              <a:rPr kumimoji="0" lang="en-US" sz="2800" b="0" i="0" u="none" strike="noStrike" kern="1200" cap="none" spc="0" normalizeH="0" baseline="0" noProof="0">
                <a:ln>
                  <a:noFill/>
                </a:ln>
                <a:solidFill>
                  <a:srgbClr val="FF0000"/>
                </a:solidFill>
                <a:effectLst/>
                <a:uLnTx/>
                <a:uFillTx/>
                <a:latin typeface="+mn-lt"/>
                <a:ea typeface="+mn-ea"/>
                <a:cs typeface="+mn-cs"/>
              </a:rPr>
              <a:t>but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2.	not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3.	never</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4.	and</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5.	because</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6.	then</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7.	always</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2164" name="Picture 7" descr="dog with leash in mouth"/>
          <p:cNvPicPr>
            <a:picLocks noChangeAspect="1" noChangeArrowheads="1"/>
          </p:cNvPicPr>
          <p:nvPr/>
        </p:nvPicPr>
        <p:blipFill>
          <a:blip r:embed="rId3"/>
          <a:srcRect/>
          <a:stretch>
            <a:fillRect/>
          </a:stretch>
        </p:blipFill>
        <p:spPr bwMode="auto">
          <a:xfrm>
            <a:off x="5528737" y="2745232"/>
            <a:ext cx="3316231" cy="2231136"/>
          </a:xfrm>
          <a:prstGeom prst="rect">
            <a:avLst/>
          </a:prstGeom>
          <a:noFill/>
          <a:ln w="9525">
            <a:noFill/>
            <a:miter lim="800000"/>
            <a:headEnd/>
            <a:tailEnd/>
          </a:ln>
        </p:spPr>
      </p:pic>
      <p:pic>
        <p:nvPicPr>
          <p:cNvPr id="92165" name="Picture 9" descr="436af8cd171ae-17-1"/>
          <p:cNvPicPr>
            <a:picLocks noChangeAspect="1" noChangeArrowheads="1"/>
          </p:cNvPicPr>
          <p:nvPr/>
        </p:nvPicPr>
        <p:blipFill>
          <a:blip r:embed="rId4"/>
          <a:srcRect/>
          <a:stretch>
            <a:fillRect/>
          </a:stretch>
        </p:blipFill>
        <p:spPr bwMode="auto">
          <a:xfrm>
            <a:off x="838204" y="2310892"/>
            <a:ext cx="2194449" cy="3099816"/>
          </a:xfrm>
          <a:prstGeom prst="rect">
            <a:avLst/>
          </a:prstGeom>
          <a:noFill/>
          <a:ln w="9525">
            <a:noFill/>
            <a:miter lim="800000"/>
            <a:headEnd/>
            <a:tailEnd/>
          </a:ln>
        </p:spPr>
      </p:pic>
      <p:sp>
        <p:nvSpPr>
          <p:cNvPr id="6" name="Rectangle 2"/>
          <p:cNvSpPr>
            <a:spLocks noGrp="1" noChangeArrowheads="1"/>
          </p:cNvSpPr>
          <p:nvPr>
            <p:ph type="title"/>
          </p:nvPr>
        </p:nvSpPr>
        <p:spPr/>
        <p:txBody>
          <a:bodyPr/>
          <a:lstStyle/>
          <a:p>
            <a:r>
              <a:rPr lang="en-US"/>
              <a:t>Raise the proficiency level</a:t>
            </a:r>
          </a:p>
        </p:txBody>
      </p:sp>
      <p:sp>
        <p:nvSpPr>
          <p:cNvPr id="8" name="Footer Placeholder 7"/>
          <p:cNvSpPr>
            <a:spLocks noGrp="1"/>
          </p:cNvSpPr>
          <p:nvPr>
            <p:ph type="ftr" sz="quarter" idx="11"/>
          </p:nvPr>
        </p:nvSpPr>
        <p:spPr/>
        <p:txBody>
          <a:bodyPr/>
          <a:lstStyle/>
          <a:p>
            <a:r>
              <a:rPr lang="en-US"/>
              <a:t>Laura Terrill Fair Lawn - Pascack 2015</a:t>
            </a:r>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solidFill>
                  <a:srgbClr val="FF0000"/>
                </a:solidFill>
                <a:latin typeface="+mj-lt"/>
                <a:ea typeface="+mj-ea"/>
                <a:cs typeface="+mj-cs"/>
              </a:rPr>
              <a:t>Create a sentence that combines the ideas in both images. </a:t>
            </a:r>
          </a:p>
        </p:txBody>
      </p:sp>
      <p:sp>
        <p:nvSpPr>
          <p:cNvPr id="9" name="Rectangle 4"/>
          <p:cNvSpPr txBox="1">
            <a:spLocks noChangeArrowheads="1"/>
          </p:cNvSpPr>
          <p:nvPr/>
        </p:nvSpPr>
        <p:spPr>
          <a:xfrm>
            <a:off x="2218249" y="1955800"/>
            <a:ext cx="4343400" cy="3810000"/>
          </a:xfrm>
          <a:prstGeom prst="rect">
            <a:avLst/>
          </a:prstGeom>
        </p:spPr>
        <p:txBody>
          <a:bodyPr vert="horz">
            <a:normAutofit/>
          </a:bodyPr>
          <a:lstStyle/>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r>
              <a:rPr kumimoji="0" lang="en-US" sz="2700" b="0" i="0" u="none" strike="noStrike" kern="1200" cap="none" spc="0" normalizeH="0" baseline="0" noProof="0">
                <a:ln>
                  <a:noFill/>
                </a:ln>
                <a:effectLst/>
                <a:uLnTx/>
                <a:uFillTx/>
                <a:latin typeface="+mn-lt"/>
                <a:ea typeface="+mn-ea"/>
                <a:cs typeface="+mn-cs"/>
              </a:rPr>
              <a:t>1. 	</a:t>
            </a:r>
            <a:r>
              <a:rPr kumimoji="0" lang="en-US" sz="2800" b="0" i="0" u="none" strike="noStrike" kern="1200" cap="none" spc="0" normalizeH="0" baseline="0" noProof="0">
                <a:ln>
                  <a:noFill/>
                </a:ln>
                <a:effectLst/>
                <a:uLnTx/>
                <a:uFillTx/>
                <a:latin typeface="+mn-lt"/>
                <a:ea typeface="+mn-ea"/>
                <a:cs typeface="+mn-cs"/>
              </a:rPr>
              <a:t>but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a:t>
            </a:r>
            <a:r>
              <a:rPr kumimoji="0" lang="en-US" sz="2800" b="0" i="0" u="none" strike="noStrike" kern="1200" cap="none" spc="0" normalizeH="0" baseline="0" noProof="0">
                <a:ln>
                  <a:noFill/>
                </a:ln>
                <a:solidFill>
                  <a:srgbClr val="FF0000"/>
                </a:solidFill>
                <a:effectLst/>
                <a:uLnTx/>
                <a:uFillTx/>
                <a:latin typeface="+mn-lt"/>
                <a:ea typeface="+mn-ea"/>
                <a:cs typeface="+mn-cs"/>
              </a:rPr>
              <a:t>2.	not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3.	never</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4.	and</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5.	because</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6.	then</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7.	always</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p:txBody>
          <a:bodyPr>
            <a:normAutofit/>
          </a:bodyPr>
          <a:lstStyle/>
          <a:p>
            <a:pPr eaLnBrk="1" fontAlgn="auto" hangingPunct="1">
              <a:spcAft>
                <a:spcPts val="0"/>
              </a:spcAft>
              <a:defRPr/>
            </a:pPr>
            <a:r>
              <a:rPr lang="en-US" sz="3600">
                <a:ea typeface="+mj-ea"/>
                <a:cs typeface="+mj-cs"/>
              </a:rPr>
              <a:t>Raise the proficiency level……</a:t>
            </a:r>
            <a:endParaRPr lang="en-US" sz="2400">
              <a:latin typeface="Palatino" charset="0"/>
              <a:ea typeface="+mj-ea"/>
              <a:cs typeface="+mj-cs"/>
            </a:endParaRPr>
          </a:p>
        </p:txBody>
      </p:sp>
      <p:sp>
        <p:nvSpPr>
          <p:cNvPr id="8" name="Footer Placeholder 7"/>
          <p:cNvSpPr>
            <a:spLocks noGrp="1"/>
          </p:cNvSpPr>
          <p:nvPr>
            <p:ph type="ftr" sz="quarter" idx="11"/>
          </p:nvPr>
        </p:nvSpPr>
        <p:spPr/>
        <p:txBody>
          <a:bodyPr/>
          <a:lstStyle/>
          <a:p>
            <a:r>
              <a:rPr lang="en-US"/>
              <a:t>Laura Terrill Fair Lawn - Pascack 2015</a:t>
            </a:r>
          </a:p>
        </p:txBody>
      </p:sp>
      <p:sp>
        <p:nvSpPr>
          <p:cNvPr id="312323" name="Text Box 3"/>
          <p:cNvSpPr txBox="1">
            <a:spLocks noChangeArrowheads="1"/>
          </p:cNvSpPr>
          <p:nvPr/>
        </p:nvSpPr>
        <p:spPr bwMode="auto">
          <a:xfrm>
            <a:off x="2540000" y="1981200"/>
            <a:ext cx="4100176" cy="3600986"/>
          </a:xfrm>
          <a:prstGeom prst="rect">
            <a:avLst/>
          </a:prstGeom>
          <a:noFill/>
          <a:ln w="9525">
            <a:noFill/>
            <a:miter lim="800000"/>
            <a:headEnd/>
            <a:tailEnd/>
          </a:ln>
        </p:spPr>
        <p:txBody>
          <a:bodyPr wrap="none">
            <a:prstTxWarp prst="textNoShape">
              <a:avLst/>
            </a:prstTxWarp>
            <a:spAutoFit/>
          </a:bodyPr>
          <a:lstStyle/>
          <a:p>
            <a:r>
              <a:rPr lang="en-US" sz="3000">
                <a:solidFill>
                  <a:srgbClr val="1F497D"/>
                </a:solidFill>
              </a:rPr>
              <a:t>1.	I wanted to...</a:t>
            </a:r>
          </a:p>
          <a:p>
            <a:r>
              <a:rPr lang="en-US" sz="3000">
                <a:solidFill>
                  <a:srgbClr val="1F497D"/>
                </a:solidFill>
              </a:rPr>
              <a:t>2.	I felt bad when...</a:t>
            </a:r>
          </a:p>
          <a:p>
            <a:r>
              <a:rPr lang="en-US" sz="3000">
                <a:solidFill>
                  <a:srgbClr val="1F497D"/>
                </a:solidFill>
              </a:rPr>
              <a:t>3.	I would have..., but...</a:t>
            </a:r>
          </a:p>
          <a:p>
            <a:r>
              <a:rPr lang="en-US" sz="3000">
                <a:solidFill>
                  <a:srgbClr val="1F497D"/>
                </a:solidFill>
              </a:rPr>
              <a:t>4.	I was glad that...</a:t>
            </a:r>
          </a:p>
          <a:p>
            <a:r>
              <a:rPr lang="en-US" sz="3000">
                <a:solidFill>
                  <a:srgbClr val="1F497D"/>
                </a:solidFill>
              </a:rPr>
              <a:t>5.	My parents insisted...</a:t>
            </a:r>
          </a:p>
          <a:p>
            <a:r>
              <a:rPr lang="en-US" sz="3000">
                <a:solidFill>
                  <a:srgbClr val="1F497D"/>
                </a:solidFill>
              </a:rPr>
              <a:t>6.	I was annoyed...</a:t>
            </a:r>
          </a:p>
          <a:p>
            <a:r>
              <a:rPr lang="en-US" sz="3000">
                <a:solidFill>
                  <a:srgbClr val="1F497D"/>
                </a:solidFill>
              </a:rPr>
              <a:t>7.	I didn’t get to...</a:t>
            </a:r>
          </a:p>
          <a:p>
            <a:endParaRPr lang="en-US">
              <a:solidFill>
                <a:srgbClr val="1F497D"/>
              </a:solidFill>
            </a:endParaRPr>
          </a:p>
        </p:txBody>
      </p:sp>
      <p:pic>
        <p:nvPicPr>
          <p:cNvPr id="312324"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xmlns:ma="http://schemas.microsoft.com/office/mac/drawingml/2008/main">
            <p:blipFill>
              <a:blip r:embed="rId4"/>
              <a:srcRect/>
              <a:stretch>
                <a:fillRect/>
              </a:stretch>
            </p:blipFill>
          </mc:Fallback>
        </mc:AlternateContent>
        <p:spPr bwMode="auto">
          <a:xfrm>
            <a:off x="304800" y="1600200"/>
            <a:ext cx="2070100" cy="2057400"/>
          </a:xfrm>
          <a:prstGeom prst="rect">
            <a:avLst/>
          </a:prstGeom>
          <a:noFill/>
          <a:ln w="9525">
            <a:noFill/>
            <a:miter lim="800000"/>
            <a:headEnd/>
            <a:tailEnd/>
          </a:ln>
        </p:spPr>
      </p:pic>
      <p:pic>
        <p:nvPicPr>
          <p:cNvPr id="312325" name="Picture 5"/>
          <p:cNvPicPr>
            <a:picLocks noChangeAspect="1" noChangeArrowheads="1"/>
          </p:cNvPicPr>
          <p:nvPr/>
        </p:nvPicPr>
        <mc:AlternateContent xmlns:ma="http://schemas.microsoft.com/office/mac/drawingml/2008/main">
          <mc:Choice Requires="ma">
            <p:blipFill>
              <a:blip r:embed="rId5">
                <a:duotone>
                  <a:srgbClr val="0000FF"/>
                  <a:srgbClr val="FFF1C1"/>
                </a:duotone>
              </a:blip>
              <a:srcRect/>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xmlns:ma="http://schemas.microsoft.com/office/mac/drawingml/2008/main">
            <p:blipFill>
              <a:blip r:embed="rId6">
                <a:duotone>
                  <a:srgbClr val="0000FF"/>
                  <a:srgbClr val="FFF1C1"/>
                </a:duotone>
              </a:blip>
              <a:srcRect/>
              <a:stretch>
                <a:fillRect/>
              </a:stretch>
            </p:blipFill>
          </mc:Fallback>
        </mc:AlternateContent>
        <p:spPr bwMode="auto">
          <a:xfrm>
            <a:off x="7548688" y="3835400"/>
            <a:ext cx="914400" cy="1803400"/>
          </a:xfrm>
          <a:prstGeom prst="rect">
            <a:avLst/>
          </a:prstGeom>
          <a:noFill/>
          <a:ln w="9525">
            <a:noFill/>
            <a:miter lim="800000"/>
            <a:headEnd/>
            <a:tailEnd/>
          </a:ln>
        </p:spPr>
      </p:pic>
      <p:sp>
        <p:nvSpPr>
          <p:cNvPr id="312326" name="TextBox 5"/>
          <p:cNvSpPr txBox="1">
            <a:spLocks noChangeArrowheads="1"/>
          </p:cNvSpPr>
          <p:nvPr/>
        </p:nvSpPr>
        <p:spPr bwMode="auto">
          <a:xfrm>
            <a:off x="381000" y="5468410"/>
            <a:ext cx="6237288" cy="830263"/>
          </a:xfrm>
          <a:prstGeom prst="rect">
            <a:avLst/>
          </a:prstGeom>
          <a:noFill/>
          <a:ln w="9525">
            <a:noFill/>
            <a:miter lim="800000"/>
            <a:headEnd/>
            <a:tailEnd/>
          </a:ln>
        </p:spPr>
        <p:txBody>
          <a:bodyPr wrap="none">
            <a:prstTxWarp prst="textNoShape">
              <a:avLst/>
            </a:prstTxWarp>
            <a:spAutoFit/>
          </a:bodyPr>
          <a:lstStyle/>
          <a:p>
            <a:r>
              <a:rPr lang="en-US" sz="2400">
                <a:solidFill>
                  <a:srgbClr val="FF0000"/>
                </a:solidFill>
              </a:rPr>
              <a:t>Find out what your partner did last night. </a:t>
            </a:r>
          </a:p>
          <a:p>
            <a:r>
              <a:rPr lang="en-US" sz="2400">
                <a:solidFill>
                  <a:srgbClr val="FF0000"/>
                </a:solidFill>
              </a:rPr>
              <a:t>Ask a follow-up question to get more details. </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normAutofit fontScale="90000"/>
          </a:bodyPr>
          <a:lstStyle/>
          <a:p>
            <a:r>
              <a:rPr lang="en-US" i="1">
                <a:ea typeface="ＭＳ Ｐゴシック" pitchFamily="-101" charset="-128"/>
                <a:cs typeface="ＭＳ Ｐゴシック" pitchFamily="-101" charset="-128"/>
              </a:rPr>
              <a:t>What’s different?</a:t>
            </a:r>
            <a:r>
              <a:rPr lang="en-US" i="1">
                <a:solidFill>
                  <a:schemeClr val="accent1"/>
                </a:solidFill>
                <a:ea typeface="ＭＳ Ｐゴシック" pitchFamily="-101" charset="-128"/>
                <a:cs typeface="ＭＳ Ｐゴシック" pitchFamily="-101" charset="-128"/>
              </a:rPr>
              <a:t> </a:t>
            </a:r>
            <a:r>
              <a:rPr lang="en-US" sz="4000">
                <a:solidFill>
                  <a:schemeClr val="accent1"/>
                </a:solidFill>
              </a:rPr>
              <a:t>Teach Circumlocution.</a:t>
            </a:r>
            <a:endParaRPr lang="en-US" i="1">
              <a:ea typeface="ＭＳ Ｐゴシック" pitchFamily="-101" charset="-128"/>
              <a:cs typeface="ＭＳ Ｐゴシック" pitchFamily="-101" charset="-128"/>
            </a:endParaRPr>
          </a:p>
        </p:txBody>
      </p:sp>
      <p:sp>
        <p:nvSpPr>
          <p:cNvPr id="7" name="Footer Placeholder 6"/>
          <p:cNvSpPr>
            <a:spLocks noGrp="1"/>
          </p:cNvSpPr>
          <p:nvPr>
            <p:ph type="ftr" sz="quarter" idx="11"/>
          </p:nvPr>
        </p:nvSpPr>
        <p:spPr/>
        <p:txBody>
          <a:bodyPr/>
          <a:lstStyle/>
          <a:p>
            <a:r>
              <a:rPr lang="en-US"/>
              <a:t>Laura Terrill Fair Lawn - Pascack 2015</a:t>
            </a:r>
          </a:p>
        </p:txBody>
      </p:sp>
      <p:pic>
        <p:nvPicPr>
          <p:cNvPr id="139268" name="Picture 6" descr="CCI00000.jpg"/>
          <p:cNvPicPr>
            <a:picLocks noChangeAspect="1"/>
          </p:cNvPicPr>
          <p:nvPr/>
        </p:nvPicPr>
        <p:blipFill>
          <a:blip r:embed="rId3"/>
          <a:srcRect/>
          <a:stretch>
            <a:fillRect/>
          </a:stretch>
        </p:blipFill>
        <p:spPr bwMode="auto">
          <a:xfrm>
            <a:off x="990600" y="1905000"/>
            <a:ext cx="3392488" cy="4572000"/>
          </a:xfrm>
          <a:prstGeom prst="rect">
            <a:avLst/>
          </a:prstGeom>
          <a:noFill/>
          <a:ln w="9525">
            <a:noFill/>
            <a:miter lim="800000"/>
            <a:headEnd/>
            <a:tailEnd/>
          </a:ln>
        </p:spPr>
      </p:pic>
      <p:pic>
        <p:nvPicPr>
          <p:cNvPr id="118790" name="Picture 7" descr="CCI00000_2.jpg"/>
          <p:cNvPicPr>
            <a:picLocks noChangeAspect="1"/>
          </p:cNvPicPr>
          <p:nvPr/>
        </p:nvPicPr>
        <p:blipFill>
          <a:blip r:embed="rId4"/>
          <a:srcRect/>
          <a:stretch>
            <a:fillRect/>
          </a:stretch>
        </p:blipFill>
        <p:spPr bwMode="auto">
          <a:xfrm>
            <a:off x="4953000" y="1905000"/>
            <a:ext cx="3357563" cy="45720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19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1150"/>
            <a:ext cx="8153400" cy="990600"/>
          </a:xfrm>
        </p:spPr>
        <p:txBody>
          <a:bodyPr/>
          <a:lstStyle/>
          <a:p>
            <a:r>
              <a:rPr lang="en-US"/>
              <a:t>huffingtonpost.com</a:t>
            </a:r>
          </a:p>
        </p:txBody>
      </p:sp>
      <p:pic>
        <p:nvPicPr>
          <p:cNvPr id="4" name="Picture 3" descr="n-HIPPIE-large570.jpg"/>
          <p:cNvPicPr>
            <a:picLocks noChangeAspect="1"/>
          </p:cNvPicPr>
          <p:nvPr/>
        </p:nvPicPr>
        <p:blipFill>
          <a:blip r:embed="rId2"/>
          <a:stretch>
            <a:fillRect/>
          </a:stretch>
        </p:blipFill>
        <p:spPr>
          <a:xfrm>
            <a:off x="952500" y="2189100"/>
            <a:ext cx="7239000" cy="3022600"/>
          </a:xfrm>
          <a:prstGeom prst="rect">
            <a:avLst/>
          </a:prstGeom>
        </p:spPr>
      </p:pic>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a:solidFill>
                  <a:srgbClr val="1F497D"/>
                </a:solidFill>
              </a:rPr>
              <a:t>Petit d</a:t>
            </a:r>
            <a:r>
              <a:rPr lang="en-US" altLang="ja-JP">
                <a:solidFill>
                  <a:srgbClr val="1F497D"/>
                </a:solidFill>
              </a:rPr>
              <a:t>éjeuner ou déjeuner? </a:t>
            </a:r>
            <a:endParaRPr lang="en-US">
              <a:solidFill>
                <a:srgbClr val="1F497D"/>
              </a:solidFill>
            </a:endParaRPr>
          </a:p>
        </p:txBody>
      </p:sp>
      <p:pic>
        <p:nvPicPr>
          <p:cNvPr id="115723" name="Picture 11" descr="IMG_4306"/>
          <p:cNvPicPr>
            <a:picLocks noGrp="1" noChangeAspect="1" noChangeArrowheads="1"/>
          </p:cNvPicPr>
          <p:nvPr>
            <p:ph sz="quarter" idx="1"/>
          </p:nvPr>
        </p:nvPicPr>
        <p:blipFill>
          <a:blip r:embed="rId3"/>
          <a:srcRect l="-22502" r="-22502"/>
          <a:stretch>
            <a:fillRect/>
          </a:stretch>
        </p:blipFill>
        <p:spPr/>
      </p:pic>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20</a:t>
            </a:fld>
            <a:endParaRPr lang="en-US"/>
          </a:p>
        </p:txBody>
      </p:sp>
      <p:sp>
        <p:nvSpPr>
          <p:cNvPr id="5" name="Footer Placeholder 4"/>
          <p:cNvSpPr>
            <a:spLocks noGrp="1"/>
          </p:cNvSpPr>
          <p:nvPr>
            <p:ph type="ftr" sz="quarter" idx="11"/>
          </p:nvPr>
        </p:nvSpPr>
        <p:spPr/>
        <p:txBody>
          <a:bodyPr/>
          <a:lstStyle/>
          <a:p>
            <a:r>
              <a:rPr lang="en-US"/>
              <a:t>Laura Terrill Fair Lawn - Pascack 2015</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0226" name="Title 1"/>
          <p:cNvSpPr>
            <a:spLocks noGrp="1"/>
          </p:cNvSpPr>
          <p:nvPr>
            <p:ph type="title"/>
          </p:nvPr>
        </p:nvSpPr>
        <p:spPr/>
        <p:txBody>
          <a:bodyPr>
            <a:normAutofit/>
          </a:bodyPr>
          <a:lstStyle/>
          <a:p>
            <a:r>
              <a:rPr lang="en-US" sz="3600"/>
              <a:t>Have a conversation about these meals. </a:t>
            </a:r>
          </a:p>
        </p:txBody>
      </p:sp>
      <p:sp>
        <p:nvSpPr>
          <p:cNvPr id="180234" name="Footer Placeholder 9"/>
          <p:cNvSpPr>
            <a:spLocks noGrp="1"/>
          </p:cNvSpPr>
          <p:nvPr>
            <p:ph type="ftr" sz="quarter" idx="11"/>
          </p:nvPr>
        </p:nvSpPr>
        <p:spPr/>
        <p:txBody>
          <a:bodyPr/>
          <a:lstStyle/>
          <a:p>
            <a:r>
              <a:rPr lang="en-US"/>
              <a:t>Laura Terrill Fair Lawn - Pascack 2015</a:t>
            </a:r>
          </a:p>
        </p:txBody>
      </p:sp>
      <p:pic>
        <p:nvPicPr>
          <p:cNvPr id="180228" name="Content Placeholder 12" descr="ratatouille-a-ma-facon.jpg"/>
          <p:cNvPicPr>
            <a:picLocks noChangeAspect="1"/>
          </p:cNvPicPr>
          <p:nvPr/>
        </p:nvPicPr>
        <p:blipFill>
          <a:blip r:embed="rId2"/>
          <a:srcRect t="-15138" b="-15138"/>
          <a:stretch>
            <a:fillRect/>
          </a:stretch>
        </p:blipFill>
        <p:spPr bwMode="auto">
          <a:xfrm>
            <a:off x="457200" y="1371600"/>
            <a:ext cx="2446338" cy="2386013"/>
          </a:xfrm>
          <a:prstGeom prst="rect">
            <a:avLst/>
          </a:prstGeom>
          <a:noFill/>
          <a:ln w="9525">
            <a:noFill/>
            <a:miter lim="800000"/>
            <a:headEnd/>
            <a:tailEnd/>
          </a:ln>
        </p:spPr>
      </p:pic>
      <p:pic>
        <p:nvPicPr>
          <p:cNvPr id="180229" name="Content Placeholder 6" descr="Cajun-Food.jpg"/>
          <p:cNvPicPr>
            <a:picLocks noChangeAspect="1"/>
          </p:cNvPicPr>
          <p:nvPr/>
        </p:nvPicPr>
        <p:blipFill>
          <a:blip r:embed="rId3"/>
          <a:srcRect t="-1123" b="-1123"/>
          <a:stretch>
            <a:fillRect/>
          </a:stretch>
        </p:blipFill>
        <p:spPr bwMode="auto">
          <a:xfrm>
            <a:off x="3124200" y="1371600"/>
            <a:ext cx="2540000" cy="2478088"/>
          </a:xfrm>
          <a:prstGeom prst="rect">
            <a:avLst/>
          </a:prstGeom>
          <a:noFill/>
          <a:ln w="9525">
            <a:noFill/>
            <a:miter lim="800000"/>
            <a:headEnd/>
            <a:tailEnd/>
          </a:ln>
        </p:spPr>
      </p:pic>
      <p:pic>
        <p:nvPicPr>
          <p:cNvPr id="180230" name="Content Placeholder 8" descr="poutine2.jpg"/>
          <p:cNvPicPr>
            <a:picLocks noChangeAspect="1"/>
          </p:cNvPicPr>
          <p:nvPr/>
        </p:nvPicPr>
        <p:blipFill>
          <a:blip r:embed="rId4"/>
          <a:srcRect t="-15044" b="-15044"/>
          <a:stretch>
            <a:fillRect/>
          </a:stretch>
        </p:blipFill>
        <p:spPr bwMode="auto">
          <a:xfrm>
            <a:off x="152400" y="3810000"/>
            <a:ext cx="2727325" cy="2660650"/>
          </a:xfrm>
          <a:prstGeom prst="rect">
            <a:avLst/>
          </a:prstGeom>
          <a:noFill/>
          <a:ln w="9525">
            <a:noFill/>
            <a:miter lim="800000"/>
            <a:headEnd/>
            <a:tailEnd/>
          </a:ln>
        </p:spPr>
      </p:pic>
      <p:pic>
        <p:nvPicPr>
          <p:cNvPr id="180231" name="Picture 5" descr="2821879824_578691d3db.jpg"/>
          <p:cNvPicPr>
            <a:picLocks noChangeAspect="1"/>
          </p:cNvPicPr>
          <p:nvPr/>
        </p:nvPicPr>
        <p:blipFill>
          <a:blip r:embed="rId5"/>
          <a:srcRect/>
          <a:stretch>
            <a:fillRect/>
          </a:stretch>
        </p:blipFill>
        <p:spPr bwMode="auto">
          <a:xfrm>
            <a:off x="6324600" y="4191000"/>
            <a:ext cx="2571750" cy="1928813"/>
          </a:xfrm>
          <a:prstGeom prst="rect">
            <a:avLst/>
          </a:prstGeom>
          <a:noFill/>
          <a:ln w="9525">
            <a:noFill/>
            <a:miter lim="800000"/>
            <a:headEnd/>
            <a:tailEnd/>
          </a:ln>
        </p:spPr>
      </p:pic>
      <p:pic>
        <p:nvPicPr>
          <p:cNvPr id="180232" name="Content Placeholder 6" descr="mafe-poulet.jpg"/>
          <p:cNvPicPr>
            <a:picLocks noChangeAspect="1"/>
          </p:cNvPicPr>
          <p:nvPr/>
        </p:nvPicPr>
        <p:blipFill>
          <a:blip r:embed="rId6"/>
          <a:srcRect t="-15044" b="-15044"/>
          <a:stretch>
            <a:fillRect/>
          </a:stretch>
        </p:blipFill>
        <p:spPr bwMode="auto">
          <a:xfrm>
            <a:off x="5943600" y="1295400"/>
            <a:ext cx="2820988" cy="2752725"/>
          </a:xfrm>
          <a:prstGeom prst="rect">
            <a:avLst/>
          </a:prstGeom>
          <a:noFill/>
          <a:ln w="9525">
            <a:noFill/>
            <a:miter lim="800000"/>
            <a:headEnd/>
            <a:tailEnd/>
          </a:ln>
        </p:spPr>
      </p:pic>
      <p:pic>
        <p:nvPicPr>
          <p:cNvPr id="180233" name="Picture 5" descr="plumpy-nut-big.jpg"/>
          <p:cNvPicPr>
            <a:picLocks noChangeAspect="1"/>
          </p:cNvPicPr>
          <p:nvPr/>
        </p:nvPicPr>
        <p:blipFill>
          <a:blip r:embed="rId7"/>
          <a:srcRect/>
          <a:stretch>
            <a:fillRect/>
          </a:stretch>
        </p:blipFill>
        <p:spPr bwMode="auto">
          <a:xfrm>
            <a:off x="2895600" y="4191000"/>
            <a:ext cx="3392488" cy="2139950"/>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1250" name="Title 7"/>
          <p:cNvSpPr>
            <a:spLocks noGrp="1"/>
          </p:cNvSpPr>
          <p:nvPr>
            <p:ph type="title"/>
          </p:nvPr>
        </p:nvSpPr>
        <p:spPr/>
        <p:txBody>
          <a:bodyPr/>
          <a:lstStyle/>
          <a:p>
            <a:pPr eaLnBrk="1" hangingPunct="1"/>
            <a:r>
              <a:rPr lang="en-US" sz="4400">
                <a:latin typeface="Cambria" pitchFamily="-112" charset="0"/>
                <a:ea typeface="Cambria" pitchFamily="-112" charset="0"/>
                <a:cs typeface="Cambria" pitchFamily="-112" charset="0"/>
              </a:rPr>
              <a:t>Tu aimes la ratatouille?</a:t>
            </a:r>
          </a:p>
        </p:txBody>
      </p:sp>
      <p:sp>
        <p:nvSpPr>
          <p:cNvPr id="181256" name="Footer Placeholder 7"/>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Fair Lawn - Pascack 2015</a:t>
            </a:r>
          </a:p>
        </p:txBody>
      </p:sp>
      <p:pic>
        <p:nvPicPr>
          <p:cNvPr id="181251" name="Content Placeholder 12" descr="ratatouille-a-ma-facon.jpg"/>
          <p:cNvPicPr>
            <a:picLocks noGrp="1" noChangeAspect="1"/>
          </p:cNvPicPr>
          <p:nvPr>
            <p:ph sz="quarter" idx="4294967295"/>
          </p:nvPr>
        </p:nvPicPr>
        <p:blipFill>
          <a:blip r:embed="rId2"/>
          <a:srcRect t="-15138" b="-15138"/>
          <a:stretch>
            <a:fillRect/>
          </a:stretch>
        </p:blipFill>
        <p:spPr>
          <a:xfrm>
            <a:off x="263296" y="2030413"/>
            <a:ext cx="4040188" cy="3941762"/>
          </a:xfrm>
        </p:spPr>
      </p:pic>
      <p:sp>
        <p:nvSpPr>
          <p:cNvPr id="181252" name="Content Placeholder 11"/>
          <p:cNvSpPr>
            <a:spLocks noGrp="1"/>
          </p:cNvSpPr>
          <p:nvPr>
            <p:ph sz="quarter" idx="4294967295"/>
          </p:nvPr>
        </p:nvSpPr>
        <p:spPr>
          <a:xfrm>
            <a:off x="4954588" y="2386013"/>
            <a:ext cx="4189412" cy="3941762"/>
          </a:xfrm>
        </p:spPr>
        <p:txBody>
          <a:bodyPr/>
          <a:lstStyle/>
          <a:p>
            <a:pPr eaLnBrk="1" hangingPunct="1"/>
            <a:r>
              <a:rPr lang="en-US">
                <a:latin typeface="Cambria" pitchFamily="-112" charset="0"/>
                <a:ea typeface="Cambria" pitchFamily="-112" charset="0"/>
                <a:cs typeface="Cambria" pitchFamily="-112" charset="0"/>
              </a:rPr>
              <a:t>l’aubergine</a:t>
            </a:r>
          </a:p>
          <a:p>
            <a:pPr eaLnBrk="1" hangingPunct="1"/>
            <a:r>
              <a:rPr lang="en-US">
                <a:latin typeface="Cambria" pitchFamily="-112" charset="0"/>
                <a:ea typeface="Cambria" pitchFamily="-112" charset="0"/>
                <a:cs typeface="Cambria" pitchFamily="-112" charset="0"/>
              </a:rPr>
              <a:t>la courgette</a:t>
            </a:r>
          </a:p>
          <a:p>
            <a:pPr eaLnBrk="1" hangingPunct="1"/>
            <a:r>
              <a:rPr lang="en-US">
                <a:latin typeface="Cambria" pitchFamily="-112" charset="0"/>
                <a:ea typeface="Cambria" pitchFamily="-112" charset="0"/>
                <a:cs typeface="Cambria" pitchFamily="-112" charset="0"/>
              </a:rPr>
              <a:t>le poivron rouge, vert, jaune</a:t>
            </a:r>
          </a:p>
          <a:p>
            <a:pPr eaLnBrk="1" hangingPunct="1"/>
            <a:r>
              <a:rPr lang="en-US">
                <a:latin typeface="Cambria" pitchFamily="-112" charset="0"/>
                <a:ea typeface="Cambria" pitchFamily="-112" charset="0"/>
                <a:cs typeface="Cambria" pitchFamily="-112" charset="0"/>
              </a:rPr>
              <a:t>la tomate</a:t>
            </a:r>
          </a:p>
          <a:p>
            <a:pPr eaLnBrk="1" hangingPunct="1"/>
            <a:r>
              <a:rPr lang="en-US">
                <a:latin typeface="Cambria" pitchFamily="-112" charset="0"/>
                <a:ea typeface="Cambria" pitchFamily="-112" charset="0"/>
                <a:cs typeface="Cambria" pitchFamily="-112" charset="0"/>
              </a:rPr>
              <a:t>l’oignon</a:t>
            </a:r>
          </a:p>
          <a:p>
            <a:pPr eaLnBrk="1" hangingPunct="1"/>
            <a:r>
              <a:rPr lang="en-US">
                <a:latin typeface="Cambria" pitchFamily="-112" charset="0"/>
                <a:ea typeface="Cambria" pitchFamily="-112" charset="0"/>
                <a:cs typeface="Cambria" pitchFamily="-112" charset="0"/>
              </a:rPr>
              <a:t>l’ail</a:t>
            </a:r>
          </a:p>
          <a:p>
            <a:pPr eaLnBrk="1" hangingPunct="1"/>
            <a:endParaRPr lang="en-US">
              <a:latin typeface="Cambria" pitchFamily="-112" charset="0"/>
              <a:ea typeface="Cambria" pitchFamily="-112" charset="0"/>
              <a:cs typeface="Cambria" pitchFamily="-112" charset="0"/>
            </a:endParaRPr>
          </a:p>
        </p:txBody>
      </p:sp>
      <p:sp>
        <p:nvSpPr>
          <p:cNvPr id="181253" name="TextBox 13"/>
          <p:cNvSpPr txBox="1">
            <a:spLocks noChangeArrowheads="1"/>
          </p:cNvSpPr>
          <p:nvPr/>
        </p:nvSpPr>
        <p:spPr bwMode="auto">
          <a:xfrm>
            <a:off x="1339898" y="5648460"/>
            <a:ext cx="1877437" cy="369332"/>
          </a:xfrm>
          <a:prstGeom prst="rect">
            <a:avLst/>
          </a:prstGeom>
          <a:noFill/>
          <a:ln w="9525">
            <a:noFill/>
            <a:miter lim="800000"/>
            <a:headEnd/>
            <a:tailEnd/>
          </a:ln>
        </p:spPr>
        <p:txBody>
          <a:bodyPr wrap="none" anchor="ctr">
            <a:prstTxWarp prst="textNoShape">
              <a:avLst/>
            </a:prstTxWarp>
            <a:spAutoFit/>
          </a:bodyPr>
          <a:lstStyle/>
          <a:p>
            <a:r>
              <a:rPr lang="en-US">
                <a:latin typeface="Cambria" pitchFamily="-112" charset="0"/>
                <a:ea typeface="Cambria" pitchFamily="-112" charset="0"/>
                <a:cs typeface="Cambria" pitchFamily="-112" charset="0"/>
              </a:rPr>
              <a:t>un repas français</a:t>
            </a:r>
          </a:p>
        </p:txBody>
      </p:sp>
      <p:sp>
        <p:nvSpPr>
          <p:cNvPr id="181254" name="TextBox 6"/>
          <p:cNvSpPr txBox="1">
            <a:spLocks noChangeArrowheads="1"/>
          </p:cNvSpPr>
          <p:nvPr/>
        </p:nvSpPr>
        <p:spPr bwMode="auto">
          <a:xfrm>
            <a:off x="231775" y="1524528"/>
            <a:ext cx="8986838" cy="830262"/>
          </a:xfrm>
          <a:prstGeom prst="rect">
            <a:avLst/>
          </a:prstGeom>
          <a:noFill/>
          <a:ln w="9525">
            <a:noFill/>
            <a:miter lim="800000"/>
            <a:headEnd/>
            <a:tailEnd/>
          </a:ln>
        </p:spPr>
        <p:txBody>
          <a:bodyPr wrap="none">
            <a:prstTxWarp prst="textNoShape">
              <a:avLst/>
            </a:prstTxWarp>
            <a:spAutoFit/>
          </a:bodyPr>
          <a:lstStyle/>
          <a:p>
            <a:r>
              <a:rPr lang="en-US" sz="2400">
                <a:latin typeface="Cambria" pitchFamily="-112" charset="0"/>
                <a:ea typeface="Cambria" pitchFamily="-112" charset="0"/>
                <a:cs typeface="Cambria" pitchFamily="-112" charset="0"/>
              </a:rPr>
              <a:t>Oui, j’aime la ratatouille parce que j’aime beaucoup les tomates. </a:t>
            </a:r>
          </a:p>
          <a:p>
            <a:r>
              <a:rPr lang="en-US" sz="2400">
                <a:latin typeface="Cambria" pitchFamily="-112" charset="0"/>
                <a:ea typeface="Cambria" pitchFamily="-112" charset="0"/>
                <a:cs typeface="Cambria" pitchFamily="-112" charset="0"/>
              </a:rPr>
              <a:t>Non, je n’aime pas la ratatouille parce que je déteste les aubergines.  </a:t>
            </a:r>
            <a:endParaRPr lang="en-US" sz="240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6370" name="Title 7"/>
          <p:cNvSpPr>
            <a:spLocks noGrp="1"/>
          </p:cNvSpPr>
          <p:nvPr>
            <p:ph type="title"/>
          </p:nvPr>
        </p:nvSpPr>
        <p:spPr/>
        <p:txBody>
          <a:bodyPr/>
          <a:lstStyle/>
          <a:p>
            <a:pPr eaLnBrk="1" hangingPunct="1"/>
            <a:r>
              <a:rPr lang="en-US" sz="4400">
                <a:latin typeface="Cambria" pitchFamily="-112" charset="0"/>
                <a:ea typeface="Cambria" pitchFamily="-112" charset="0"/>
                <a:cs typeface="Cambria" pitchFamily="-112" charset="0"/>
              </a:rPr>
              <a:t>????? le plumpynut?</a:t>
            </a:r>
          </a:p>
        </p:txBody>
      </p:sp>
      <p:sp>
        <p:nvSpPr>
          <p:cNvPr id="186375" name="Footer Placeholder 6"/>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Fair Lawn - Pascack 2015</a:t>
            </a:r>
          </a:p>
        </p:txBody>
      </p:sp>
      <p:sp>
        <p:nvSpPr>
          <p:cNvPr id="186371" name="Content Placeholder 11"/>
          <p:cNvSpPr>
            <a:spLocks noGrp="1"/>
          </p:cNvSpPr>
          <p:nvPr>
            <p:ph sz="quarter" idx="4294967295"/>
          </p:nvPr>
        </p:nvSpPr>
        <p:spPr>
          <a:xfrm>
            <a:off x="4954588" y="2454275"/>
            <a:ext cx="4189412" cy="3941763"/>
          </a:xfrm>
        </p:spPr>
        <p:txBody>
          <a:bodyPr/>
          <a:lstStyle/>
          <a:p>
            <a:pPr eaLnBrk="1" hangingPunct="1"/>
            <a:r>
              <a:rPr lang="en-US" smtClean="0">
                <a:latin typeface="Cambria" pitchFamily="-112" charset="0"/>
                <a:ea typeface="Cambria" pitchFamily="-112" charset="0"/>
                <a:cs typeface="Cambria" pitchFamily="-112" charset="0"/>
              </a:rPr>
              <a:t>L’avoine</a:t>
            </a:r>
          </a:p>
          <a:p>
            <a:pPr eaLnBrk="1" hangingPunct="1"/>
            <a:r>
              <a:rPr lang="en-US" smtClean="0">
                <a:latin typeface="Cambria" pitchFamily="-112" charset="0"/>
                <a:ea typeface="Cambria" pitchFamily="-112" charset="0"/>
                <a:cs typeface="Cambria" pitchFamily="-112" charset="0"/>
              </a:rPr>
              <a:t>Les graines de tournesol</a:t>
            </a:r>
          </a:p>
          <a:p>
            <a:pPr eaLnBrk="1" hangingPunct="1"/>
            <a:r>
              <a:rPr lang="en-US" smtClean="0">
                <a:latin typeface="Cambria" pitchFamily="-112" charset="0"/>
                <a:ea typeface="Cambria" pitchFamily="-112" charset="0"/>
                <a:cs typeface="Cambria" pitchFamily="-112" charset="0"/>
              </a:rPr>
              <a:t>Les amandes</a:t>
            </a:r>
          </a:p>
          <a:p>
            <a:pPr eaLnBrk="1" hangingPunct="1"/>
            <a:r>
              <a:rPr lang="en-US" smtClean="0">
                <a:latin typeface="Cambria" pitchFamily="-112" charset="0"/>
                <a:ea typeface="Cambria" pitchFamily="-112" charset="0"/>
                <a:cs typeface="Cambria" pitchFamily="-112" charset="0"/>
              </a:rPr>
              <a:t>Le germe de blé</a:t>
            </a:r>
          </a:p>
          <a:p>
            <a:pPr eaLnBrk="1" hangingPunct="1"/>
            <a:r>
              <a:rPr lang="en-US" smtClean="0">
                <a:latin typeface="Cambria" pitchFamily="-112" charset="0"/>
                <a:ea typeface="Cambria" pitchFamily="-112" charset="0"/>
                <a:cs typeface="Cambria" pitchFamily="-112" charset="0"/>
              </a:rPr>
              <a:t>Le miel</a:t>
            </a:r>
          </a:p>
          <a:p>
            <a:pPr eaLnBrk="1" hangingPunct="1"/>
            <a:r>
              <a:rPr lang="en-US" smtClean="0">
                <a:latin typeface="Cambria" pitchFamily="-112" charset="0"/>
                <a:ea typeface="Cambria" pitchFamily="-112" charset="0"/>
                <a:cs typeface="Cambria" pitchFamily="-112" charset="0"/>
              </a:rPr>
              <a:t>Les fruits secs</a:t>
            </a:r>
          </a:p>
        </p:txBody>
      </p:sp>
      <p:sp>
        <p:nvSpPr>
          <p:cNvPr id="186372" name="TextBox 13"/>
          <p:cNvSpPr txBox="1">
            <a:spLocks noChangeArrowheads="1"/>
          </p:cNvSpPr>
          <p:nvPr/>
        </p:nvSpPr>
        <p:spPr bwMode="auto">
          <a:xfrm>
            <a:off x="479425" y="5634038"/>
            <a:ext cx="4038600" cy="461962"/>
          </a:xfrm>
          <a:prstGeom prst="rect">
            <a:avLst/>
          </a:prstGeom>
          <a:noFill/>
          <a:ln w="9525">
            <a:noFill/>
            <a:miter lim="800000"/>
            <a:headEnd/>
            <a:tailEnd/>
          </a:ln>
        </p:spPr>
        <p:txBody>
          <a:bodyPr wrap="none">
            <a:prstTxWarp prst="textNoShape">
              <a:avLst/>
            </a:prstTxWarp>
            <a:spAutoFit/>
          </a:bodyPr>
          <a:lstStyle/>
          <a:p>
            <a:r>
              <a:rPr lang="en-US">
                <a:latin typeface="Cambria" pitchFamily="-112" charset="0"/>
                <a:ea typeface="Cambria" pitchFamily="-112" charset="0"/>
                <a:cs typeface="Cambria" pitchFamily="-112" charset="0"/>
              </a:rPr>
              <a:t>un repas multi-micronutrient</a:t>
            </a:r>
          </a:p>
        </p:txBody>
      </p:sp>
      <p:pic>
        <p:nvPicPr>
          <p:cNvPr id="186373" name="Picture 5" descr="plumpy-nut-big.jpg"/>
          <p:cNvPicPr>
            <a:picLocks noChangeAspect="1"/>
          </p:cNvPicPr>
          <p:nvPr/>
        </p:nvPicPr>
        <p:blipFill>
          <a:blip r:embed="rId2"/>
          <a:srcRect/>
          <a:stretch>
            <a:fillRect/>
          </a:stretch>
        </p:blipFill>
        <p:spPr bwMode="auto">
          <a:xfrm>
            <a:off x="134938" y="2671763"/>
            <a:ext cx="4695825" cy="2962275"/>
          </a:xfrm>
          <a:prstGeom prst="rect">
            <a:avLst/>
          </a:prstGeom>
          <a:noFill/>
          <a:ln w="9525">
            <a:noFill/>
            <a:miter lim="800000"/>
            <a:headEnd/>
            <a:tailEnd/>
          </a:ln>
        </p:spPr>
      </p:pic>
      <p:sp>
        <p:nvSpPr>
          <p:cNvPr id="7" name="TextBox 6"/>
          <p:cNvSpPr txBox="1">
            <a:spLocks noChangeArrowheads="1"/>
          </p:cNvSpPr>
          <p:nvPr/>
        </p:nvSpPr>
        <p:spPr bwMode="auto">
          <a:xfrm>
            <a:off x="231775" y="1524528"/>
            <a:ext cx="5030343" cy="830997"/>
          </a:xfrm>
          <a:prstGeom prst="rect">
            <a:avLst/>
          </a:prstGeom>
          <a:noFill/>
          <a:ln w="9525">
            <a:noFill/>
            <a:miter lim="800000"/>
            <a:headEnd/>
            <a:tailEnd/>
          </a:ln>
        </p:spPr>
        <p:txBody>
          <a:bodyPr wrap="none">
            <a:prstTxWarp prst="textNoShape">
              <a:avLst/>
            </a:prstTxWarp>
            <a:spAutoFit/>
          </a:bodyPr>
          <a:lstStyle/>
          <a:p>
            <a:r>
              <a:rPr lang="en-US" sz="2400">
                <a:latin typeface="Cambria" pitchFamily="-112" charset="0"/>
                <a:ea typeface="Cambria" pitchFamily="-112" charset="0"/>
                <a:cs typeface="Cambria" pitchFamily="-112" charset="0"/>
              </a:rPr>
              <a:t>Oui, j’aime le plumpynut parce que…. </a:t>
            </a:r>
          </a:p>
          <a:p>
            <a:r>
              <a:rPr lang="en-US" sz="2400">
                <a:latin typeface="Cambria" pitchFamily="-112" charset="0"/>
                <a:ea typeface="Cambria" pitchFamily="-112" charset="0"/>
                <a:cs typeface="Cambria" pitchFamily="-112" charset="0"/>
              </a:rPr>
              <a:t>Non, je n’aime pas………</a:t>
            </a:r>
            <a:endParaRPr lang="en-US" sz="240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3300" name="Title 7"/>
          <p:cNvSpPr>
            <a:spLocks noGrp="1"/>
          </p:cNvSpPr>
          <p:nvPr>
            <p:ph type="title"/>
          </p:nvPr>
        </p:nvSpPr>
        <p:spPr/>
        <p:txBody>
          <a:bodyPr/>
          <a:lstStyle/>
          <a:p>
            <a:pPr eaLnBrk="1" hangingPunct="1"/>
            <a:r>
              <a:rPr lang="en-US" sz="4400">
                <a:latin typeface="Cambria" pitchFamily="-112" charset="0"/>
                <a:ea typeface="Cambria" pitchFamily="-112" charset="0"/>
                <a:cs typeface="Cambria" pitchFamily="-112" charset="0"/>
              </a:rPr>
              <a:t>???? la poutine?</a:t>
            </a:r>
          </a:p>
        </p:txBody>
      </p:sp>
      <p:sp>
        <p:nvSpPr>
          <p:cNvPr id="183304" name="Footer Placeholder 7"/>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Fair Lawn - Pascack 2015</a:t>
            </a:r>
          </a:p>
        </p:txBody>
      </p:sp>
      <p:sp>
        <p:nvSpPr>
          <p:cNvPr id="183298" name="Content Placeholder 11"/>
          <p:cNvSpPr>
            <a:spLocks noGrp="1"/>
          </p:cNvSpPr>
          <p:nvPr>
            <p:ph sz="quarter" idx="4294967295"/>
          </p:nvPr>
        </p:nvSpPr>
        <p:spPr>
          <a:xfrm>
            <a:off x="4954588" y="2916237"/>
            <a:ext cx="4189412" cy="3941763"/>
          </a:xfrm>
        </p:spPr>
        <p:txBody>
          <a:bodyPr/>
          <a:lstStyle/>
          <a:p>
            <a:pPr eaLnBrk="1" hangingPunct="1"/>
            <a:r>
              <a:rPr lang="en-US">
                <a:latin typeface="Cambria" pitchFamily="-112" charset="0"/>
                <a:ea typeface="Cambria" pitchFamily="-112" charset="0"/>
                <a:cs typeface="Cambria" pitchFamily="-112" charset="0"/>
              </a:rPr>
              <a:t>les frites</a:t>
            </a:r>
          </a:p>
          <a:p>
            <a:pPr eaLnBrk="1" hangingPunct="1"/>
            <a:r>
              <a:rPr lang="en-US">
                <a:latin typeface="Cambria" pitchFamily="-112" charset="0"/>
                <a:ea typeface="Cambria" pitchFamily="-112" charset="0"/>
                <a:cs typeface="Cambria" pitchFamily="-112" charset="0"/>
              </a:rPr>
              <a:t>la sauce</a:t>
            </a:r>
          </a:p>
          <a:p>
            <a:pPr eaLnBrk="1" hangingPunct="1"/>
            <a:r>
              <a:rPr lang="en-US">
                <a:latin typeface="Cambria" pitchFamily="-112" charset="0"/>
                <a:ea typeface="Cambria" pitchFamily="-112" charset="0"/>
                <a:cs typeface="Cambria" pitchFamily="-112" charset="0"/>
              </a:rPr>
              <a:t>le fromage</a:t>
            </a:r>
          </a:p>
          <a:p>
            <a:pPr eaLnBrk="1" hangingPunct="1">
              <a:buFont typeface="Georgia" pitchFamily="-112" charset="0"/>
              <a:buNone/>
            </a:pPr>
            <a:endParaRPr lang="en-US">
              <a:latin typeface="Cambria" pitchFamily="-112" charset="0"/>
              <a:ea typeface="Cambria" pitchFamily="-112" charset="0"/>
              <a:cs typeface="Cambria" pitchFamily="-112" charset="0"/>
            </a:endParaRPr>
          </a:p>
        </p:txBody>
      </p:sp>
      <p:pic>
        <p:nvPicPr>
          <p:cNvPr id="183299" name="Content Placeholder 8" descr="poutine2.jpg"/>
          <p:cNvPicPr>
            <a:picLocks noGrp="1" noChangeAspect="1"/>
          </p:cNvPicPr>
          <p:nvPr>
            <p:ph sz="quarter" idx="4294967295"/>
          </p:nvPr>
        </p:nvPicPr>
        <p:blipFill>
          <a:blip r:embed="rId2"/>
          <a:srcRect t="-15044" b="-15044"/>
          <a:stretch>
            <a:fillRect/>
          </a:stretch>
        </p:blipFill>
        <p:spPr>
          <a:xfrm>
            <a:off x="727759" y="1862209"/>
            <a:ext cx="4226829" cy="4123944"/>
          </a:xfrm>
        </p:spPr>
      </p:pic>
      <p:sp>
        <p:nvSpPr>
          <p:cNvPr id="183301" name="TextBox 13"/>
          <p:cNvSpPr txBox="1">
            <a:spLocks noChangeArrowheads="1"/>
          </p:cNvSpPr>
          <p:nvPr/>
        </p:nvSpPr>
        <p:spPr bwMode="auto">
          <a:xfrm>
            <a:off x="1678641" y="5657057"/>
            <a:ext cx="1980029" cy="369332"/>
          </a:xfrm>
          <a:prstGeom prst="rect">
            <a:avLst/>
          </a:prstGeom>
          <a:noFill/>
          <a:ln w="9525">
            <a:noFill/>
            <a:miter lim="800000"/>
            <a:headEnd/>
            <a:tailEnd/>
          </a:ln>
        </p:spPr>
        <p:txBody>
          <a:bodyPr wrap="none">
            <a:prstTxWarp prst="textNoShape">
              <a:avLst/>
            </a:prstTxWarp>
            <a:spAutoFit/>
          </a:bodyPr>
          <a:lstStyle/>
          <a:p>
            <a:pPr algn="ctr"/>
            <a:r>
              <a:rPr lang="en-US">
                <a:latin typeface="Cambria" pitchFamily="-112" charset="0"/>
                <a:ea typeface="Cambria" pitchFamily="-112" charset="0"/>
                <a:cs typeface="Cambria" pitchFamily="-112" charset="0"/>
              </a:rPr>
              <a:t>un repas canadien</a:t>
            </a:r>
          </a:p>
        </p:txBody>
      </p:sp>
      <p:sp>
        <p:nvSpPr>
          <p:cNvPr id="183302" name="TextBox 6"/>
          <p:cNvSpPr txBox="1">
            <a:spLocks noChangeArrowheads="1"/>
          </p:cNvSpPr>
          <p:nvPr/>
        </p:nvSpPr>
        <p:spPr bwMode="auto">
          <a:xfrm>
            <a:off x="881062" y="1516698"/>
            <a:ext cx="1298575" cy="830262"/>
          </a:xfrm>
          <a:prstGeom prst="rect">
            <a:avLst/>
          </a:prstGeom>
          <a:noFill/>
          <a:ln w="9525">
            <a:noFill/>
            <a:miter lim="800000"/>
            <a:headEnd/>
            <a:tailEnd/>
          </a:ln>
        </p:spPr>
        <p:txBody>
          <a:bodyPr wrap="none">
            <a:prstTxWarp prst="textNoShape">
              <a:avLst/>
            </a:prstTxWarp>
            <a:spAutoFit/>
          </a:bodyPr>
          <a:lstStyle/>
          <a:p>
            <a:r>
              <a:rPr lang="en-US" sz="2400">
                <a:latin typeface="Cambria" pitchFamily="-112" charset="0"/>
                <a:ea typeface="Cambria" pitchFamily="-112" charset="0"/>
                <a:cs typeface="Cambria" pitchFamily="-112" charset="0"/>
              </a:rPr>
              <a:t>Oui, ……. </a:t>
            </a:r>
          </a:p>
          <a:p>
            <a:r>
              <a:rPr lang="en-US" sz="2400">
                <a:latin typeface="Cambria" pitchFamily="-112" charset="0"/>
                <a:ea typeface="Cambria" pitchFamily="-112" charset="0"/>
                <a:cs typeface="Cambria" pitchFamily="-112" charset="0"/>
              </a:rPr>
              <a:t>Non, …...  </a:t>
            </a:r>
            <a:endParaRPr lang="en-US" sz="240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9250" name="Picture 4" descr="2821879824_578691d3db.jpg"/>
          <p:cNvPicPr>
            <a:picLocks noChangeAspect="1"/>
          </p:cNvPicPr>
          <p:nvPr/>
        </p:nvPicPr>
        <p:blipFill>
          <a:blip r:embed="rId2"/>
          <a:srcRect/>
          <a:stretch>
            <a:fillRect/>
          </a:stretch>
        </p:blipFill>
        <p:spPr bwMode="auto">
          <a:xfrm>
            <a:off x="107950" y="1003300"/>
            <a:ext cx="1963738" cy="1471613"/>
          </a:xfrm>
          <a:prstGeom prst="rect">
            <a:avLst/>
          </a:prstGeom>
          <a:noFill/>
          <a:ln w="9525">
            <a:noFill/>
            <a:miter lim="800000"/>
            <a:headEnd/>
            <a:tailEnd/>
          </a:ln>
        </p:spPr>
      </p:pic>
      <p:pic>
        <p:nvPicPr>
          <p:cNvPr id="309251" name="Picture 5" descr="bouillabaisse_588.jpg"/>
          <p:cNvPicPr>
            <a:picLocks noChangeAspect="1"/>
          </p:cNvPicPr>
          <p:nvPr/>
        </p:nvPicPr>
        <p:blipFill>
          <a:blip r:embed="rId3"/>
          <a:srcRect/>
          <a:stretch>
            <a:fillRect/>
          </a:stretch>
        </p:blipFill>
        <p:spPr bwMode="auto">
          <a:xfrm>
            <a:off x="2071688" y="1003300"/>
            <a:ext cx="1962150" cy="1335088"/>
          </a:xfrm>
          <a:prstGeom prst="rect">
            <a:avLst/>
          </a:prstGeom>
          <a:noFill/>
          <a:ln w="9525">
            <a:noFill/>
            <a:miter lim="800000"/>
            <a:headEnd/>
            <a:tailEnd/>
          </a:ln>
        </p:spPr>
      </p:pic>
      <p:pic>
        <p:nvPicPr>
          <p:cNvPr id="309252" name="Picture 6" descr="Cajun-Food.jpg"/>
          <p:cNvPicPr>
            <a:picLocks noChangeAspect="1"/>
          </p:cNvPicPr>
          <p:nvPr/>
        </p:nvPicPr>
        <p:blipFill>
          <a:blip r:embed="rId4"/>
          <a:srcRect/>
          <a:stretch>
            <a:fillRect/>
          </a:stretch>
        </p:blipFill>
        <p:spPr bwMode="auto">
          <a:xfrm>
            <a:off x="5578475" y="1003300"/>
            <a:ext cx="1738313" cy="1736725"/>
          </a:xfrm>
          <a:prstGeom prst="rect">
            <a:avLst/>
          </a:prstGeom>
          <a:noFill/>
          <a:ln w="9525">
            <a:noFill/>
            <a:miter lim="800000"/>
            <a:headEnd/>
            <a:tailEnd/>
          </a:ln>
        </p:spPr>
      </p:pic>
      <p:pic>
        <p:nvPicPr>
          <p:cNvPr id="309253" name="Picture 7" descr="mafe-poulet.jpg"/>
          <p:cNvPicPr>
            <a:picLocks noChangeAspect="1"/>
          </p:cNvPicPr>
          <p:nvPr/>
        </p:nvPicPr>
        <p:blipFill>
          <a:blip r:embed="rId5"/>
          <a:srcRect/>
          <a:stretch>
            <a:fillRect/>
          </a:stretch>
        </p:blipFill>
        <p:spPr bwMode="auto">
          <a:xfrm>
            <a:off x="7132638" y="1003300"/>
            <a:ext cx="2011362" cy="2011363"/>
          </a:xfrm>
          <a:prstGeom prst="rect">
            <a:avLst/>
          </a:prstGeom>
          <a:noFill/>
          <a:ln w="9525">
            <a:noFill/>
            <a:miter lim="800000"/>
            <a:headEnd/>
            <a:tailEnd/>
          </a:ln>
        </p:spPr>
      </p:pic>
      <p:pic>
        <p:nvPicPr>
          <p:cNvPr id="309254" name="Picture 8" descr="PlumpyNut.jpeg"/>
          <p:cNvPicPr>
            <a:picLocks noChangeAspect="1"/>
          </p:cNvPicPr>
          <p:nvPr/>
        </p:nvPicPr>
        <p:blipFill>
          <a:blip r:embed="rId6"/>
          <a:srcRect/>
          <a:stretch>
            <a:fillRect/>
          </a:stretch>
        </p:blipFill>
        <p:spPr bwMode="auto">
          <a:xfrm>
            <a:off x="7132638" y="2779712"/>
            <a:ext cx="1871663" cy="1381125"/>
          </a:xfrm>
          <a:prstGeom prst="rect">
            <a:avLst/>
          </a:prstGeom>
          <a:noFill/>
          <a:ln w="9525">
            <a:noFill/>
            <a:miter lim="800000"/>
            <a:headEnd/>
            <a:tailEnd/>
          </a:ln>
        </p:spPr>
      </p:pic>
      <p:pic>
        <p:nvPicPr>
          <p:cNvPr id="309255" name="Picture 9" descr="poutine2.jpg"/>
          <p:cNvPicPr>
            <a:picLocks noChangeAspect="1"/>
          </p:cNvPicPr>
          <p:nvPr/>
        </p:nvPicPr>
        <p:blipFill>
          <a:blip r:embed="rId7"/>
          <a:srcRect/>
          <a:stretch>
            <a:fillRect/>
          </a:stretch>
        </p:blipFill>
        <p:spPr bwMode="auto">
          <a:xfrm>
            <a:off x="4033838" y="1003300"/>
            <a:ext cx="1828800" cy="1371600"/>
          </a:xfrm>
          <a:prstGeom prst="rect">
            <a:avLst/>
          </a:prstGeom>
          <a:noFill/>
          <a:ln w="9525">
            <a:noFill/>
            <a:miter lim="800000"/>
            <a:headEnd/>
            <a:tailEnd/>
          </a:ln>
        </p:spPr>
      </p:pic>
      <p:sp>
        <p:nvSpPr>
          <p:cNvPr id="309257" name="TextBox 6"/>
          <p:cNvSpPr txBox="1">
            <a:spLocks noChangeArrowheads="1"/>
          </p:cNvSpPr>
          <p:nvPr/>
        </p:nvSpPr>
        <p:spPr bwMode="auto">
          <a:xfrm>
            <a:off x="322263" y="2779712"/>
            <a:ext cx="7423150" cy="3785652"/>
          </a:xfrm>
          <a:prstGeom prst="rect">
            <a:avLst/>
          </a:prstGeom>
          <a:noFill/>
          <a:ln w="9525">
            <a:noFill/>
            <a:miter lim="800000"/>
            <a:headEnd/>
            <a:tailEnd/>
          </a:ln>
        </p:spPr>
        <p:txBody>
          <a:bodyPr>
            <a:prstTxWarp prst="textNoShape">
              <a:avLst/>
            </a:prstTxWarp>
            <a:spAutoFit/>
          </a:bodyPr>
          <a:lstStyle/>
          <a:p>
            <a:pPr indent="273050">
              <a:buFont typeface="Arial" pitchFamily="-84" charset="0"/>
              <a:buChar char="•"/>
            </a:pPr>
            <a:r>
              <a:rPr lang="en-US" sz="2400">
                <a:latin typeface="Cambria" pitchFamily="-84" charset="0"/>
                <a:ea typeface="Cambria" pitchFamily="-84" charset="0"/>
                <a:cs typeface="Cambria" pitchFamily="-84" charset="0"/>
              </a:rPr>
              <a:t>What do you like?</a:t>
            </a:r>
          </a:p>
          <a:p>
            <a:pPr indent="273050">
              <a:buFont typeface="Arial" pitchFamily="-84" charset="0"/>
              <a:buChar char="•"/>
            </a:pPr>
            <a:r>
              <a:rPr lang="en-US" sz="2400">
                <a:latin typeface="Cambria" pitchFamily="-84" charset="0"/>
                <a:ea typeface="Cambria" pitchFamily="-84" charset="0"/>
                <a:cs typeface="Cambria" pitchFamily="-84" charset="0"/>
              </a:rPr>
              <a:t>What do you prefer? Which one do you prefer?</a:t>
            </a:r>
          </a:p>
          <a:p>
            <a:pPr indent="273050">
              <a:buFont typeface="Arial" pitchFamily="-84" charset="0"/>
              <a:buChar char="•"/>
            </a:pPr>
            <a:r>
              <a:rPr lang="en-US" sz="2400">
                <a:latin typeface="Cambria" pitchFamily="-84" charset="0"/>
                <a:ea typeface="Cambria" pitchFamily="-84" charset="0"/>
                <a:cs typeface="Cambria" pitchFamily="-84" charset="0"/>
              </a:rPr>
              <a:t>Is (dish) healthy? Why or why not? </a:t>
            </a:r>
          </a:p>
          <a:p>
            <a:pPr indent="273050">
              <a:buFont typeface="Arial" pitchFamily="-84" charset="0"/>
              <a:buChar char="•"/>
            </a:pPr>
            <a:r>
              <a:rPr lang="en-US" sz="2400">
                <a:latin typeface="Cambria" pitchFamily="-84" charset="0"/>
                <a:ea typeface="Cambria" pitchFamily="-84" charset="0"/>
                <a:cs typeface="Cambria" pitchFamily="-84" charset="0"/>
              </a:rPr>
              <a:t>Are there (nuts) in (dish)?</a:t>
            </a:r>
          </a:p>
          <a:p>
            <a:pPr indent="273050">
              <a:buFont typeface="Arial" pitchFamily="-84" charset="0"/>
              <a:buChar char="•"/>
            </a:pPr>
            <a:r>
              <a:rPr lang="en-US" sz="2400">
                <a:latin typeface="Cambria" pitchFamily="-84" charset="0"/>
                <a:ea typeface="Cambria" pitchFamily="-84" charset="0"/>
                <a:cs typeface="Cambria" pitchFamily="-84" charset="0"/>
              </a:rPr>
              <a:t>Are you allergic to….?</a:t>
            </a:r>
          </a:p>
          <a:p>
            <a:pPr indent="273050">
              <a:buFont typeface="Arial" pitchFamily="-84" charset="0"/>
              <a:buChar char="•"/>
            </a:pPr>
            <a:r>
              <a:rPr lang="en-US" sz="2400">
                <a:latin typeface="Cambria" pitchFamily="-84" charset="0"/>
                <a:ea typeface="Cambria" pitchFamily="-84" charset="0"/>
                <a:cs typeface="Cambria" pitchFamily="-84" charset="0"/>
              </a:rPr>
              <a:t>Where do they eat (dish)? </a:t>
            </a:r>
          </a:p>
          <a:p>
            <a:pPr indent="273050">
              <a:buFont typeface="Arial" pitchFamily="-84" charset="0"/>
              <a:buChar char="•"/>
            </a:pPr>
            <a:r>
              <a:rPr lang="en-US" sz="2400">
                <a:latin typeface="Cambria" pitchFamily="-84" charset="0"/>
                <a:ea typeface="Cambria" pitchFamily="-84" charset="0"/>
                <a:cs typeface="Cambria" pitchFamily="-84" charset="0"/>
              </a:rPr>
              <a:t>How often do you eat (dish)?</a:t>
            </a:r>
          </a:p>
          <a:p>
            <a:pPr indent="273050">
              <a:buFont typeface="Arial" pitchFamily="-84" charset="0"/>
              <a:buChar char="•"/>
            </a:pPr>
            <a:r>
              <a:rPr lang="en-US" sz="2400">
                <a:latin typeface="Cambria" pitchFamily="-84" charset="0"/>
                <a:ea typeface="Cambria" pitchFamily="-84" charset="0"/>
                <a:cs typeface="Cambria" pitchFamily="-84" charset="0"/>
              </a:rPr>
              <a:t>Are you hungry? Do you want to have (dish)?</a:t>
            </a:r>
          </a:p>
          <a:p>
            <a:pPr indent="273050">
              <a:buFont typeface="Arial" pitchFamily="-84" charset="0"/>
              <a:buChar char="•"/>
            </a:pPr>
            <a:r>
              <a:rPr lang="en-US" sz="2400">
                <a:latin typeface="Cambria" pitchFamily="-84" charset="0"/>
                <a:ea typeface="Cambria" pitchFamily="-84" charset="0"/>
                <a:cs typeface="Cambria" pitchFamily="-84" charset="0"/>
              </a:rPr>
              <a:t>Do they eat (dish) in France?</a:t>
            </a:r>
          </a:p>
          <a:p>
            <a:pPr indent="273050">
              <a:buFont typeface="Arial" pitchFamily="-84" charset="0"/>
              <a:buChar char="•"/>
            </a:pPr>
            <a:r>
              <a:rPr lang="en-US" sz="2400">
                <a:latin typeface="Cambria" pitchFamily="-84" charset="0"/>
                <a:ea typeface="Cambria" pitchFamily="-84" charset="0"/>
                <a:cs typeface="Cambria" pitchFamily="-84" charset="0"/>
              </a:rPr>
              <a:t>Have you tried…? Why or why not?</a:t>
            </a:r>
          </a:p>
        </p:txBody>
      </p:sp>
      <p:sp>
        <p:nvSpPr>
          <p:cNvPr id="9" name="Title 8"/>
          <p:cNvSpPr>
            <a:spLocks noGrp="1"/>
          </p:cNvSpPr>
          <p:nvPr>
            <p:ph type="title"/>
          </p:nvPr>
        </p:nvSpPr>
        <p:spPr/>
        <p:txBody>
          <a:bodyPr/>
          <a:lstStyle/>
          <a:p>
            <a:r>
              <a:rPr lang="en-US"/>
              <a:t>Spiral Vocabulary and Functions</a:t>
            </a:r>
          </a:p>
        </p:txBody>
      </p:sp>
      <p:sp>
        <p:nvSpPr>
          <p:cNvPr id="11" name="Footer Placeholder 10"/>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8658" name="Title 2"/>
          <p:cNvSpPr>
            <a:spLocks noGrp="1"/>
          </p:cNvSpPr>
          <p:nvPr>
            <p:ph type="title"/>
          </p:nvPr>
        </p:nvSpPr>
        <p:spPr>
          <a:xfrm>
            <a:off x="457200" y="93663"/>
            <a:ext cx="8229600" cy="1143000"/>
          </a:xfrm>
        </p:spPr>
        <p:txBody>
          <a:bodyPr/>
          <a:lstStyle/>
          <a:p>
            <a:pPr eaLnBrk="1" hangingPunct="1"/>
            <a:r>
              <a:rPr lang="en-US" sz="3600">
                <a:solidFill>
                  <a:srgbClr val="000000"/>
                </a:solidFill>
                <a:latin typeface="Cambria" pitchFamily="-105" charset="0"/>
                <a:ea typeface="Cambria" pitchFamily="-105" charset="0"/>
                <a:cs typeface="Cambria" pitchFamily="-105" charset="0"/>
              </a:rPr>
              <a:t>Summative Interpersonal Assessment</a:t>
            </a:r>
          </a:p>
        </p:txBody>
      </p:sp>
      <p:sp>
        <p:nvSpPr>
          <p:cNvPr id="198659" name="TextBox 3"/>
          <p:cNvSpPr txBox="1">
            <a:spLocks noChangeArrowheads="1"/>
          </p:cNvSpPr>
          <p:nvPr/>
        </p:nvSpPr>
        <p:spPr bwMode="auto">
          <a:xfrm>
            <a:off x="457200" y="1501770"/>
            <a:ext cx="8229600" cy="2862322"/>
          </a:xfrm>
          <a:prstGeom prst="rect">
            <a:avLst/>
          </a:prstGeom>
          <a:noFill/>
          <a:ln w="9525">
            <a:noFill/>
            <a:miter lim="800000"/>
            <a:headEnd/>
            <a:tailEnd/>
          </a:ln>
        </p:spPr>
        <p:txBody>
          <a:bodyPr>
            <a:prstTxWarp prst="textNoShape">
              <a:avLst/>
            </a:prstTxWarp>
            <a:spAutoFit/>
          </a:bodyPr>
          <a:lstStyle/>
          <a:p>
            <a:r>
              <a:rPr lang="en-US" sz="2000">
                <a:latin typeface="Cambria" pitchFamily="-105" charset="0"/>
                <a:ea typeface="Cambria" pitchFamily="-105" charset="0"/>
                <a:cs typeface="Cambria" pitchFamily="-105" charset="0"/>
              </a:rPr>
              <a:t>You are attending a student United Nations event. The topic is food and hunger. You will represent one country and interact with others from other countries. Have a conversation where you ask and answer questions to discuss:</a:t>
            </a:r>
          </a:p>
          <a:p>
            <a:pPr lvl="2" indent="-182563">
              <a:buFont typeface="Arial" pitchFamily="-105" charset="0"/>
              <a:buChar char="•"/>
            </a:pPr>
            <a:r>
              <a:rPr lang="en-US" sz="2000">
                <a:latin typeface="Cambria" pitchFamily="-105" charset="0"/>
                <a:ea typeface="Cambria" pitchFamily="-105" charset="0"/>
                <a:cs typeface="Cambria" pitchFamily="-105" charset="0"/>
              </a:rPr>
              <a:t>Where you live</a:t>
            </a:r>
          </a:p>
          <a:p>
            <a:pPr lvl="2" indent="-182563">
              <a:buFont typeface="Arial" pitchFamily="-105" charset="0"/>
              <a:buChar char="•"/>
            </a:pPr>
            <a:r>
              <a:rPr lang="en-US" sz="2000">
                <a:latin typeface="Cambria" pitchFamily="-105" charset="0"/>
                <a:ea typeface="Cambria" pitchFamily="-105" charset="0"/>
                <a:cs typeface="Cambria" pitchFamily="-105" charset="0"/>
              </a:rPr>
              <a:t>Food likes and dislikes</a:t>
            </a:r>
          </a:p>
          <a:p>
            <a:pPr lvl="2" indent="-182563">
              <a:buFont typeface="Arial" pitchFamily="-105" charset="0"/>
              <a:buChar char="•"/>
            </a:pPr>
            <a:r>
              <a:rPr lang="en-US" sz="2000">
                <a:latin typeface="Cambria" pitchFamily="-105" charset="0"/>
                <a:ea typeface="Cambria" pitchFamily="-105" charset="0"/>
                <a:cs typeface="Cambria" pitchFamily="-105" charset="0"/>
              </a:rPr>
              <a:t>Foods that you eat in your country</a:t>
            </a:r>
          </a:p>
          <a:p>
            <a:pPr lvl="2" indent="-182563">
              <a:buFont typeface="Arial" pitchFamily="-105" charset="0"/>
              <a:buChar char="•"/>
            </a:pPr>
            <a:r>
              <a:rPr lang="en-US" sz="2000">
                <a:latin typeface="Cambria" pitchFamily="-105" charset="0"/>
                <a:ea typeface="Cambria" pitchFamily="-105" charset="0"/>
                <a:cs typeface="Cambria" pitchFamily="-105" charset="0"/>
              </a:rPr>
              <a:t>Healthy and unhealthy behaviors</a:t>
            </a:r>
          </a:p>
          <a:p>
            <a:pPr lvl="2" indent="-182563">
              <a:buFont typeface="Arial" pitchFamily="-105" charset="0"/>
              <a:buChar char="•"/>
            </a:pPr>
            <a:r>
              <a:rPr lang="en-US" sz="2000">
                <a:latin typeface="Cambria" pitchFamily="-105" charset="0"/>
                <a:ea typeface="Cambria" pitchFamily="-105" charset="0"/>
                <a:cs typeface="Cambria" pitchFamily="-105" charset="0"/>
              </a:rPr>
              <a:t>Hunger issues where you live </a:t>
            </a:r>
          </a:p>
        </p:txBody>
      </p:sp>
      <p:pic>
        <p:nvPicPr>
          <p:cNvPr id="198660" name="Picture 5" descr="10-USA-California-159.18.jpg"/>
          <p:cNvPicPr>
            <a:picLocks noChangeAspect="1"/>
          </p:cNvPicPr>
          <p:nvPr/>
        </p:nvPicPr>
        <p:blipFill>
          <a:blip r:embed="rId2"/>
          <a:srcRect/>
          <a:stretch>
            <a:fillRect/>
          </a:stretch>
        </p:blipFill>
        <p:spPr bwMode="auto">
          <a:xfrm>
            <a:off x="200025" y="4529138"/>
            <a:ext cx="2847975" cy="1884362"/>
          </a:xfrm>
          <a:prstGeom prst="rect">
            <a:avLst/>
          </a:prstGeom>
          <a:noFill/>
          <a:ln w="9525">
            <a:noFill/>
            <a:miter lim="800000"/>
            <a:headEnd/>
            <a:tailEnd/>
          </a:ln>
        </p:spPr>
      </p:pic>
      <p:pic>
        <p:nvPicPr>
          <p:cNvPr id="198661" name="Picture 7" descr="17-Luxembourg-347.64-Euros-or-465.84.jpg"/>
          <p:cNvPicPr>
            <a:picLocks noChangeAspect="1"/>
          </p:cNvPicPr>
          <p:nvPr/>
        </p:nvPicPr>
        <p:blipFill>
          <a:blip r:embed="rId3"/>
          <a:srcRect/>
          <a:stretch>
            <a:fillRect/>
          </a:stretch>
        </p:blipFill>
        <p:spPr bwMode="auto">
          <a:xfrm>
            <a:off x="6299200" y="2438400"/>
            <a:ext cx="2779713" cy="1838325"/>
          </a:xfrm>
          <a:prstGeom prst="rect">
            <a:avLst/>
          </a:prstGeom>
          <a:noFill/>
          <a:ln w="9525">
            <a:noFill/>
            <a:miter lim="800000"/>
            <a:headEnd/>
            <a:tailEnd/>
          </a:ln>
        </p:spPr>
      </p:pic>
      <p:pic>
        <p:nvPicPr>
          <p:cNvPr id="198662" name="Picture 8" descr="22-France-315.17-euros-or-419.95.jpg"/>
          <p:cNvPicPr>
            <a:picLocks noChangeAspect="1"/>
          </p:cNvPicPr>
          <p:nvPr/>
        </p:nvPicPr>
        <p:blipFill>
          <a:blip r:embed="rId4"/>
          <a:srcRect/>
          <a:stretch>
            <a:fillRect/>
          </a:stretch>
        </p:blipFill>
        <p:spPr bwMode="auto">
          <a:xfrm>
            <a:off x="3278188" y="4575175"/>
            <a:ext cx="2778125" cy="1838325"/>
          </a:xfrm>
          <a:prstGeom prst="rect">
            <a:avLst/>
          </a:prstGeom>
          <a:noFill/>
          <a:ln w="9525">
            <a:noFill/>
            <a:miter lim="800000"/>
            <a:headEnd/>
            <a:tailEnd/>
          </a:ln>
        </p:spPr>
      </p:pic>
      <p:pic>
        <p:nvPicPr>
          <p:cNvPr id="198663" name="Picture 9" descr="02-China-1233.76-Yuan-or-155.06.jpg"/>
          <p:cNvPicPr>
            <a:picLocks noChangeAspect="1"/>
          </p:cNvPicPr>
          <p:nvPr/>
        </p:nvPicPr>
        <p:blipFill>
          <a:blip r:embed="rId5"/>
          <a:srcRect/>
          <a:stretch>
            <a:fillRect/>
          </a:stretch>
        </p:blipFill>
        <p:spPr bwMode="auto">
          <a:xfrm>
            <a:off x="6299200" y="4575175"/>
            <a:ext cx="2779713" cy="1838325"/>
          </a:xfrm>
          <a:prstGeom prst="rect">
            <a:avLst/>
          </a:prstGeom>
          <a:noFill/>
          <a:ln w="9525">
            <a:noFill/>
            <a:miter lim="800000"/>
            <a:headEnd/>
            <a:tailEnd/>
          </a:ln>
        </p:spPr>
      </p:pic>
      <p:sp>
        <p:nvSpPr>
          <p:cNvPr id="9" name="Footer Placeholder 8"/>
          <p:cNvSpPr>
            <a:spLocks noGrp="1"/>
          </p:cNvSpPr>
          <p:nvPr>
            <p:ph type="ftr" sz="quarter" idx="11"/>
          </p:nvPr>
        </p:nvSpPr>
        <p:spPr/>
        <p:txBody>
          <a:bodyPr/>
          <a:lstStyle/>
          <a:p>
            <a:r>
              <a:rPr lang="en-US"/>
              <a:t>Laura Terrill Fair Lawn - Pascack 2015</a:t>
            </a:r>
          </a:p>
        </p:txBody>
      </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2514" name="Title 1"/>
          <p:cNvSpPr>
            <a:spLocks noGrp="1"/>
          </p:cNvSpPr>
          <p:nvPr>
            <p:ph type="title"/>
          </p:nvPr>
        </p:nvSpPr>
        <p:spPr>
          <a:xfrm>
            <a:off x="4381500" y="381000"/>
            <a:ext cx="3276600" cy="1143000"/>
          </a:xfrm>
        </p:spPr>
        <p:txBody>
          <a:bodyPr/>
          <a:lstStyle/>
          <a:p>
            <a:pPr eaLnBrk="1" hangingPunct="1"/>
            <a:r>
              <a:rPr lang="en-US">
                <a:ea typeface="ＭＳ Ｐゴシック" pitchFamily="-84" charset="-128"/>
                <a:cs typeface="ＭＳ Ｐゴシック" pitchFamily="-84" charset="-128"/>
              </a:rPr>
              <a:t>Testing Day</a:t>
            </a:r>
          </a:p>
        </p:txBody>
      </p:sp>
      <p:sp>
        <p:nvSpPr>
          <p:cNvPr id="192515" name="Content Placeholder 7"/>
          <p:cNvSpPr>
            <a:spLocks noGrp="1"/>
          </p:cNvSpPr>
          <p:nvPr>
            <p:ph idx="1"/>
          </p:nvPr>
        </p:nvSpPr>
        <p:spPr>
          <a:xfrm>
            <a:off x="3276600" y="1324412"/>
            <a:ext cx="5486400" cy="3505200"/>
          </a:xfrm>
        </p:spPr>
        <p:txBody>
          <a:bodyPr>
            <a:normAutofit fontScale="92500" lnSpcReduction="10000"/>
          </a:bodyPr>
          <a:lstStyle/>
          <a:p>
            <a:pPr eaLnBrk="1" hangingPunct="1"/>
            <a:r>
              <a:rPr lang="en-US" sz="1600">
                <a:latin typeface="Cambria" pitchFamily="-84" charset="0"/>
                <a:ea typeface="Cambria" pitchFamily="-84" charset="0"/>
                <a:cs typeface="Cambria" pitchFamily="-84" charset="0"/>
              </a:rPr>
              <a:t>Use the technology that is available to you, low-tech options will work</a:t>
            </a:r>
          </a:p>
          <a:p>
            <a:pPr eaLnBrk="1" hangingPunct="1"/>
            <a:r>
              <a:rPr lang="en-US" sz="1600">
                <a:latin typeface="Cambria" pitchFamily="-84" charset="0"/>
                <a:ea typeface="Cambria" pitchFamily="-84" charset="0"/>
                <a:cs typeface="Cambria" pitchFamily="-84" charset="0"/>
              </a:rPr>
              <a:t>Select random partners on the day of the test, determine and post the order</a:t>
            </a:r>
          </a:p>
          <a:p>
            <a:pPr eaLnBrk="1" hangingPunct="1"/>
            <a:r>
              <a:rPr lang="en-US" sz="1600">
                <a:latin typeface="Cambria" pitchFamily="-84" charset="0"/>
                <a:ea typeface="Cambria" pitchFamily="-84" charset="0"/>
                <a:cs typeface="Cambria" pitchFamily="-84" charset="0"/>
              </a:rPr>
              <a:t>Assign work to students, often a presentational assessment will work well</a:t>
            </a:r>
          </a:p>
          <a:p>
            <a:pPr eaLnBrk="1" hangingPunct="1"/>
            <a:r>
              <a:rPr lang="en-US" sz="1600">
                <a:latin typeface="Cambria" pitchFamily="-84" charset="0"/>
                <a:ea typeface="Cambria" pitchFamily="-84" charset="0"/>
                <a:cs typeface="Cambria" pitchFamily="-84" charset="0"/>
              </a:rPr>
              <a:t>Create an ondeck area where each pair draws a situation at random, practices for 2 minutes and prepares to take either part</a:t>
            </a:r>
          </a:p>
          <a:p>
            <a:pPr eaLnBrk="1" hangingPunct="1"/>
            <a:r>
              <a:rPr lang="en-US" sz="1600">
                <a:latin typeface="Cambria" pitchFamily="-84" charset="0"/>
                <a:ea typeface="Cambria" pitchFamily="-84" charset="0"/>
                <a:cs typeface="Cambria" pitchFamily="-84" charset="0"/>
              </a:rPr>
              <a:t>Move the ondeck students to a station in front of you. Set a timer for a set amount of time and indicate which partner should start the conversation. </a:t>
            </a:r>
          </a:p>
          <a:p>
            <a:pPr eaLnBrk="1" hangingPunct="1"/>
            <a:r>
              <a:rPr lang="en-US" sz="1600">
                <a:latin typeface="Cambria" pitchFamily="-84" charset="0"/>
                <a:ea typeface="Cambria" pitchFamily="-84" charset="0"/>
                <a:cs typeface="Cambria" pitchFamily="-84" charset="0"/>
              </a:rPr>
              <a:t>Call time if necessary. Mark the rubric before asking the next pair to move to the station in front of you. </a:t>
            </a:r>
          </a:p>
          <a:p>
            <a:pPr eaLnBrk="1" hangingPunct="1"/>
            <a:endParaRPr lang="en-US" sz="1600">
              <a:latin typeface="Cambria" pitchFamily="-84" charset="0"/>
              <a:ea typeface="Cambria" pitchFamily="-84" charset="0"/>
              <a:cs typeface="Cambria" pitchFamily="-84" charset="0"/>
            </a:endParaRPr>
          </a:p>
        </p:txBody>
      </p:sp>
      <p:sp>
        <p:nvSpPr>
          <p:cNvPr id="192516" name="Slide Number Placeholder 2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05DC8306-299C-0046-A7F7-4C6B050FF357}" type="slidenum">
              <a:rPr lang="en-US">
                <a:latin typeface="Arial" pitchFamily="-84" charset="0"/>
                <a:ea typeface="ＭＳ Ｐゴシック" pitchFamily="-84" charset="-128"/>
                <a:cs typeface="ＭＳ Ｐゴシック" pitchFamily="-84" charset="-128"/>
              </a:rPr>
              <a:pPr/>
              <a:t>27</a:t>
            </a:fld>
            <a:endParaRPr lang="en-US">
              <a:latin typeface="Arial" pitchFamily="-84" charset="0"/>
              <a:ea typeface="ＭＳ Ｐゴシック" pitchFamily="-84" charset="-128"/>
              <a:cs typeface="ＭＳ Ｐゴシック" pitchFamily="-84" charset="-128"/>
            </a:endParaRPr>
          </a:p>
        </p:txBody>
      </p:sp>
      <p:grpSp>
        <p:nvGrpSpPr>
          <p:cNvPr id="2" name="Group 34"/>
          <p:cNvGrpSpPr>
            <a:grpSpLocks/>
          </p:cNvGrpSpPr>
          <p:nvPr/>
        </p:nvGrpSpPr>
        <p:grpSpPr bwMode="auto">
          <a:xfrm>
            <a:off x="228600" y="1395413"/>
            <a:ext cx="2738438" cy="1905000"/>
            <a:chOff x="228600" y="1394936"/>
            <a:chExt cx="2738310" cy="1905000"/>
          </a:xfrm>
        </p:grpSpPr>
        <p:pic>
          <p:nvPicPr>
            <p:cNvPr id="192532" name="Picture 8"/>
            <p:cNvPicPr>
              <a:picLocks noChangeAspect="1"/>
            </p:cNvPicPr>
            <p:nvPr/>
          </p:nvPicPr>
          <p:blipFill>
            <a:blip r:embed="rId3"/>
            <a:srcRect/>
            <a:stretch>
              <a:fillRect/>
            </a:stretch>
          </p:blipFill>
          <p:spPr bwMode="auto">
            <a:xfrm>
              <a:off x="609600" y="1828800"/>
              <a:ext cx="717550" cy="1346200"/>
            </a:xfrm>
            <a:prstGeom prst="rect">
              <a:avLst/>
            </a:prstGeom>
            <a:noFill/>
            <a:ln w="9525">
              <a:noFill/>
              <a:miter lim="800000"/>
              <a:headEnd/>
              <a:tailEnd/>
            </a:ln>
          </p:spPr>
        </p:pic>
        <p:sp>
          <p:nvSpPr>
            <p:cNvPr id="192533" name="TextBox 20"/>
            <p:cNvSpPr txBox="1">
              <a:spLocks noChangeArrowheads="1"/>
            </p:cNvSpPr>
            <p:nvPr/>
          </p:nvSpPr>
          <p:spPr bwMode="auto">
            <a:xfrm>
              <a:off x="533400" y="1459468"/>
              <a:ext cx="1456724" cy="369332"/>
            </a:xfrm>
            <a:prstGeom prst="rect">
              <a:avLst/>
            </a:prstGeom>
            <a:noFill/>
            <a:ln w="9525">
              <a:noFill/>
              <a:miter lim="800000"/>
              <a:headEnd/>
              <a:tailEnd/>
            </a:ln>
          </p:spPr>
          <p:txBody>
            <a:bodyPr wrap="none">
              <a:prstTxWarp prst="textNoShape">
                <a:avLst/>
              </a:prstTxWarp>
              <a:spAutoFit/>
            </a:bodyPr>
            <a:lstStyle/>
            <a:p>
              <a:r>
                <a:rPr lang="en-US"/>
                <a:t>On-deck Area</a:t>
              </a:r>
            </a:p>
          </p:txBody>
        </p:sp>
        <p:sp>
          <p:nvSpPr>
            <p:cNvPr id="192534" name="TextBox 21"/>
            <p:cNvSpPr txBox="1">
              <a:spLocks noChangeArrowheads="1"/>
            </p:cNvSpPr>
            <p:nvPr/>
          </p:nvSpPr>
          <p:spPr bwMode="auto">
            <a:xfrm>
              <a:off x="1219200" y="2004536"/>
              <a:ext cx="1747710" cy="738664"/>
            </a:xfrm>
            <a:prstGeom prst="rect">
              <a:avLst/>
            </a:prstGeom>
            <a:noFill/>
            <a:ln w="9525">
              <a:noFill/>
              <a:miter lim="800000"/>
              <a:headEnd/>
              <a:tailEnd/>
            </a:ln>
          </p:spPr>
          <p:txBody>
            <a:bodyPr>
              <a:prstTxWarp prst="textNoShape">
                <a:avLst/>
              </a:prstTxWarp>
              <a:spAutoFit/>
            </a:bodyPr>
            <a:lstStyle/>
            <a:p>
              <a:r>
                <a:rPr lang="en-US" sz="1400"/>
                <a:t>Students:</a:t>
              </a:r>
            </a:p>
            <a:p>
              <a:pPr>
                <a:buFont typeface="Arial" pitchFamily="-84" charset="0"/>
                <a:buChar char="•"/>
              </a:pPr>
              <a:r>
                <a:rPr lang="en-US" sz="1400"/>
                <a:t>Select images</a:t>
              </a:r>
            </a:p>
            <a:p>
              <a:pPr>
                <a:buFont typeface="Arial" pitchFamily="-84" charset="0"/>
                <a:buChar char="•"/>
              </a:pPr>
              <a:r>
                <a:rPr lang="en-US" sz="1400"/>
                <a:t>Practice both roles</a:t>
              </a:r>
            </a:p>
          </p:txBody>
        </p:sp>
        <p:sp>
          <p:nvSpPr>
            <p:cNvPr id="29" name="Octagon 28"/>
            <p:cNvSpPr/>
            <p:nvPr/>
          </p:nvSpPr>
          <p:spPr>
            <a:xfrm>
              <a:off x="228600" y="1394936"/>
              <a:ext cx="2590679" cy="19050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536" name="TextBox 29"/>
            <p:cNvSpPr txBox="1">
              <a:spLocks noChangeArrowheads="1"/>
            </p:cNvSpPr>
            <p:nvPr/>
          </p:nvSpPr>
          <p:spPr bwMode="auto">
            <a:xfrm>
              <a:off x="228600" y="2133600"/>
              <a:ext cx="359932" cy="369332"/>
            </a:xfrm>
            <a:prstGeom prst="rect">
              <a:avLst/>
            </a:prstGeom>
            <a:noFill/>
            <a:ln w="9525">
              <a:noFill/>
              <a:miter lim="800000"/>
              <a:headEnd/>
              <a:tailEnd/>
            </a:ln>
          </p:spPr>
          <p:txBody>
            <a:bodyPr wrap="none">
              <a:prstTxWarp prst="textNoShape">
                <a:avLst/>
              </a:prstTxWarp>
              <a:spAutoFit/>
            </a:bodyPr>
            <a:lstStyle/>
            <a:p>
              <a:r>
                <a:rPr lang="en-US"/>
                <a:t>1.</a:t>
              </a:r>
            </a:p>
          </p:txBody>
        </p:sp>
      </p:grpSp>
      <p:grpSp>
        <p:nvGrpSpPr>
          <p:cNvPr id="3" name="Group 27"/>
          <p:cNvGrpSpPr>
            <a:grpSpLocks/>
          </p:cNvGrpSpPr>
          <p:nvPr/>
        </p:nvGrpSpPr>
        <p:grpSpPr bwMode="auto">
          <a:xfrm>
            <a:off x="76200" y="4419600"/>
            <a:ext cx="3962400" cy="2133600"/>
            <a:chOff x="76200" y="4419600"/>
            <a:chExt cx="3962400" cy="2133600"/>
          </a:xfrm>
        </p:grpSpPr>
        <p:pic>
          <p:nvPicPr>
            <p:cNvPr id="192525" name="Picture 18" descr="teachhead10-4c.gif"/>
            <p:cNvPicPr>
              <a:picLocks noChangeAspect="1"/>
            </p:cNvPicPr>
            <p:nvPr/>
          </p:nvPicPr>
          <p:blipFill>
            <a:blip r:embed="rId4"/>
            <a:srcRect/>
            <a:stretch>
              <a:fillRect/>
            </a:stretch>
          </p:blipFill>
          <p:spPr bwMode="auto">
            <a:xfrm>
              <a:off x="573787" y="5550932"/>
              <a:ext cx="889000" cy="705866"/>
            </a:xfrm>
            <a:prstGeom prst="rect">
              <a:avLst/>
            </a:prstGeom>
            <a:noFill/>
            <a:ln w="9525">
              <a:noFill/>
              <a:miter lim="800000"/>
              <a:headEnd/>
              <a:tailEnd/>
            </a:ln>
          </p:spPr>
        </p:pic>
        <p:pic>
          <p:nvPicPr>
            <p:cNvPr id="192526" name="Picture 14" descr="answer-girl2-color.gif"/>
            <p:cNvPicPr>
              <a:picLocks noChangeAspect="1"/>
            </p:cNvPicPr>
            <p:nvPr/>
          </p:nvPicPr>
          <p:blipFill>
            <a:blip r:embed="rId5"/>
            <a:srcRect/>
            <a:stretch>
              <a:fillRect/>
            </a:stretch>
          </p:blipFill>
          <p:spPr bwMode="auto">
            <a:xfrm>
              <a:off x="1411987" y="5398532"/>
              <a:ext cx="514350" cy="617220"/>
            </a:xfrm>
            <a:prstGeom prst="rect">
              <a:avLst/>
            </a:prstGeom>
            <a:noFill/>
            <a:ln w="9525">
              <a:noFill/>
              <a:miter lim="800000"/>
              <a:headEnd/>
              <a:tailEnd/>
            </a:ln>
          </p:spPr>
        </p:pic>
        <p:pic>
          <p:nvPicPr>
            <p:cNvPr id="192527" name="Picture 13" descr="answer-boy-color.gif"/>
            <p:cNvPicPr>
              <a:picLocks noChangeAspect="1"/>
            </p:cNvPicPr>
            <p:nvPr/>
          </p:nvPicPr>
          <p:blipFill>
            <a:blip r:embed="rId6"/>
            <a:srcRect/>
            <a:stretch>
              <a:fillRect/>
            </a:stretch>
          </p:blipFill>
          <p:spPr bwMode="auto">
            <a:xfrm>
              <a:off x="1107187" y="4933712"/>
              <a:ext cx="514350" cy="617220"/>
            </a:xfrm>
            <a:prstGeom prst="rect">
              <a:avLst/>
            </a:prstGeom>
            <a:noFill/>
            <a:ln w="9525">
              <a:noFill/>
              <a:miter lim="800000"/>
              <a:headEnd/>
              <a:tailEnd/>
            </a:ln>
          </p:spPr>
        </p:pic>
        <p:sp>
          <p:nvSpPr>
            <p:cNvPr id="192528" name="TextBox 22"/>
            <p:cNvSpPr txBox="1">
              <a:spLocks noChangeArrowheads="1"/>
            </p:cNvSpPr>
            <p:nvPr/>
          </p:nvSpPr>
          <p:spPr bwMode="auto">
            <a:xfrm>
              <a:off x="649987" y="4572000"/>
              <a:ext cx="1879729" cy="369332"/>
            </a:xfrm>
            <a:prstGeom prst="rect">
              <a:avLst/>
            </a:prstGeom>
            <a:noFill/>
            <a:ln w="9525">
              <a:noFill/>
              <a:miter lim="800000"/>
              <a:headEnd/>
              <a:tailEnd/>
            </a:ln>
          </p:spPr>
          <p:txBody>
            <a:bodyPr wrap="none">
              <a:prstTxWarp prst="textNoShape">
                <a:avLst/>
              </a:prstTxWarp>
              <a:spAutoFit/>
            </a:bodyPr>
            <a:lstStyle/>
            <a:p>
              <a:r>
                <a:rPr lang="en-US"/>
                <a:t>Performance Area</a:t>
              </a:r>
            </a:p>
          </p:txBody>
        </p:sp>
        <p:sp>
          <p:nvSpPr>
            <p:cNvPr id="192529" name="TextBox 23"/>
            <p:cNvSpPr txBox="1">
              <a:spLocks noChangeArrowheads="1"/>
            </p:cNvSpPr>
            <p:nvPr/>
          </p:nvSpPr>
          <p:spPr bwMode="auto">
            <a:xfrm>
              <a:off x="1869187" y="5093732"/>
              <a:ext cx="1864613" cy="954107"/>
            </a:xfrm>
            <a:prstGeom prst="rect">
              <a:avLst/>
            </a:prstGeom>
            <a:noFill/>
            <a:ln w="9525">
              <a:noFill/>
              <a:miter lim="800000"/>
              <a:headEnd/>
              <a:tailEnd/>
            </a:ln>
          </p:spPr>
          <p:txBody>
            <a:bodyPr wrap="none">
              <a:prstTxWarp prst="textNoShape">
                <a:avLst/>
              </a:prstTxWarp>
              <a:spAutoFit/>
            </a:bodyPr>
            <a:lstStyle/>
            <a:p>
              <a:r>
                <a:rPr lang="en-US" sz="1400"/>
                <a:t>Teacher:</a:t>
              </a:r>
            </a:p>
            <a:p>
              <a:pPr>
                <a:buFont typeface="Arial" pitchFamily="-84" charset="0"/>
                <a:buChar char="•"/>
              </a:pPr>
              <a:r>
                <a:rPr lang="en-US" sz="1400"/>
                <a:t>Indicates who starts</a:t>
              </a:r>
            </a:p>
            <a:p>
              <a:pPr>
                <a:buFont typeface="Arial" pitchFamily="-84" charset="0"/>
                <a:buChar char="•"/>
              </a:pPr>
              <a:r>
                <a:rPr lang="en-US" sz="1400"/>
                <a:t>Sets timer</a:t>
              </a:r>
            </a:p>
            <a:p>
              <a:pPr>
                <a:buFont typeface="Arial" pitchFamily="-84" charset="0"/>
                <a:buChar char="•"/>
              </a:pPr>
              <a:r>
                <a:rPr lang="en-US" sz="1400"/>
                <a:t>Assesses performance</a:t>
              </a:r>
            </a:p>
          </p:txBody>
        </p:sp>
        <p:sp>
          <p:nvSpPr>
            <p:cNvPr id="31" name="Teardrop 30"/>
            <p:cNvSpPr/>
            <p:nvPr/>
          </p:nvSpPr>
          <p:spPr>
            <a:xfrm>
              <a:off x="76200" y="4419600"/>
              <a:ext cx="3962400" cy="2133600"/>
            </a:xfrm>
            <a:prstGeom prst="teardrop">
              <a:avLst>
                <a:gd name="adj" fmla="val 68170"/>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531" name="TextBox 31"/>
            <p:cNvSpPr txBox="1">
              <a:spLocks noChangeArrowheads="1"/>
            </p:cNvSpPr>
            <p:nvPr/>
          </p:nvSpPr>
          <p:spPr bwMode="auto">
            <a:xfrm>
              <a:off x="152400" y="5269468"/>
              <a:ext cx="359932" cy="369332"/>
            </a:xfrm>
            <a:prstGeom prst="rect">
              <a:avLst/>
            </a:prstGeom>
            <a:noFill/>
            <a:ln w="9525">
              <a:noFill/>
              <a:miter lim="800000"/>
              <a:headEnd/>
              <a:tailEnd/>
            </a:ln>
          </p:spPr>
          <p:txBody>
            <a:bodyPr wrap="none">
              <a:prstTxWarp prst="textNoShape">
                <a:avLst/>
              </a:prstTxWarp>
              <a:spAutoFit/>
            </a:bodyPr>
            <a:lstStyle/>
            <a:p>
              <a:r>
                <a:rPr lang="en-US"/>
                <a:t>2.</a:t>
              </a:r>
            </a:p>
          </p:txBody>
        </p:sp>
      </p:grpSp>
      <p:grpSp>
        <p:nvGrpSpPr>
          <p:cNvPr id="4" name="Group 36"/>
          <p:cNvGrpSpPr>
            <a:grpSpLocks/>
          </p:cNvGrpSpPr>
          <p:nvPr/>
        </p:nvGrpSpPr>
        <p:grpSpPr bwMode="auto">
          <a:xfrm>
            <a:off x="5395913" y="5257800"/>
            <a:ext cx="3594100" cy="1295400"/>
            <a:chOff x="5396493" y="5257800"/>
            <a:chExt cx="3593936" cy="1295400"/>
          </a:xfrm>
        </p:grpSpPr>
        <p:sp>
          <p:nvSpPr>
            <p:cNvPr id="192521" name="TextBox 24"/>
            <p:cNvSpPr txBox="1">
              <a:spLocks noChangeArrowheads="1"/>
            </p:cNvSpPr>
            <p:nvPr/>
          </p:nvSpPr>
          <p:spPr bwMode="auto">
            <a:xfrm>
              <a:off x="7010400" y="5509736"/>
              <a:ext cx="1980029" cy="738664"/>
            </a:xfrm>
            <a:prstGeom prst="rect">
              <a:avLst/>
            </a:prstGeom>
            <a:noFill/>
            <a:ln w="9525">
              <a:noFill/>
              <a:miter lim="800000"/>
              <a:headEnd/>
              <a:tailEnd/>
            </a:ln>
          </p:spPr>
          <p:txBody>
            <a:bodyPr wrap="none">
              <a:prstTxWarp prst="textNoShape">
                <a:avLst/>
              </a:prstTxWarp>
              <a:spAutoFit/>
            </a:bodyPr>
            <a:lstStyle/>
            <a:p>
              <a:r>
                <a:rPr lang="en-US" sz="1400"/>
                <a:t>Students in class work</a:t>
              </a:r>
            </a:p>
            <a:p>
              <a:r>
                <a:rPr lang="en-US" sz="1400"/>
                <a:t>quietly on assigned </a:t>
              </a:r>
            </a:p>
            <a:p>
              <a:r>
                <a:rPr lang="en-US" sz="1400"/>
                <a:t>task.</a:t>
              </a:r>
            </a:p>
          </p:txBody>
        </p:sp>
        <p:pic>
          <p:nvPicPr>
            <p:cNvPr id="192522" name="Picture 26" descr="4802940765_95db7428d2.jpg"/>
            <p:cNvPicPr>
              <a:picLocks noChangeAspect="1"/>
            </p:cNvPicPr>
            <p:nvPr/>
          </p:nvPicPr>
          <p:blipFill>
            <a:blip r:embed="rId7"/>
            <a:srcRect/>
            <a:stretch>
              <a:fillRect/>
            </a:stretch>
          </p:blipFill>
          <p:spPr bwMode="auto">
            <a:xfrm>
              <a:off x="5791200" y="5372100"/>
              <a:ext cx="1270000" cy="952500"/>
            </a:xfrm>
            <a:prstGeom prst="rect">
              <a:avLst/>
            </a:prstGeom>
            <a:noFill/>
            <a:ln w="9525">
              <a:noFill/>
              <a:miter lim="800000"/>
              <a:headEnd/>
              <a:tailEnd/>
            </a:ln>
          </p:spPr>
        </p:pic>
        <p:sp>
          <p:nvSpPr>
            <p:cNvPr id="33" name="Octagon 32"/>
            <p:cNvSpPr/>
            <p:nvPr/>
          </p:nvSpPr>
          <p:spPr>
            <a:xfrm>
              <a:off x="5396493" y="5257800"/>
              <a:ext cx="3505040" cy="12954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524" name="TextBox 33"/>
            <p:cNvSpPr txBox="1">
              <a:spLocks noChangeArrowheads="1"/>
            </p:cNvSpPr>
            <p:nvPr/>
          </p:nvSpPr>
          <p:spPr bwMode="auto">
            <a:xfrm>
              <a:off x="5431268" y="5726668"/>
              <a:ext cx="359932" cy="369332"/>
            </a:xfrm>
            <a:prstGeom prst="rect">
              <a:avLst/>
            </a:prstGeom>
            <a:noFill/>
            <a:ln w="9525">
              <a:noFill/>
              <a:miter lim="800000"/>
              <a:headEnd/>
              <a:tailEnd/>
            </a:ln>
          </p:spPr>
          <p:txBody>
            <a:bodyPr wrap="none">
              <a:prstTxWarp prst="textNoShape">
                <a:avLst/>
              </a:prstTxWarp>
              <a:spAutoFit/>
            </a:bodyPr>
            <a:lstStyle/>
            <a:p>
              <a:r>
                <a:rPr lang="en-US"/>
                <a:t>3.</a:t>
              </a:r>
            </a:p>
          </p:txBody>
        </p:sp>
      </p:grpSp>
      <p:sp>
        <p:nvSpPr>
          <p:cNvPr id="24" name="Footer Placeholder 23"/>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6610" name="Rectangle 4"/>
          <p:cNvSpPr>
            <a:spLocks noChangeArrowheads="1"/>
          </p:cNvSpPr>
          <p:nvPr/>
        </p:nvSpPr>
        <p:spPr bwMode="auto">
          <a:xfrm>
            <a:off x="1951573" y="533400"/>
            <a:ext cx="184666" cy="646331"/>
          </a:xfrm>
          <a:prstGeom prst="rect">
            <a:avLst/>
          </a:prstGeom>
          <a:noFill/>
          <a:ln w="9525">
            <a:noFill/>
            <a:miter lim="800000"/>
            <a:headEnd/>
            <a:tailEnd/>
          </a:ln>
        </p:spPr>
        <p:txBody>
          <a:bodyPr wrap="none">
            <a:prstTxWarp prst="textNoShape">
              <a:avLst/>
            </a:prstTxWarp>
            <a:spAutoFit/>
          </a:bodyPr>
          <a:lstStyle/>
          <a:p>
            <a:pPr algn="ctr"/>
            <a:endParaRPr lang="en-US" sz="3600">
              <a:solidFill>
                <a:srgbClr val="000000"/>
              </a:solidFill>
            </a:endParaRPr>
          </a:p>
        </p:txBody>
      </p:sp>
      <p:pic>
        <p:nvPicPr>
          <p:cNvPr id="196611" name="Picture 10" descr="Screen shot 2011-12-02 at 11.35.43 PM.png"/>
          <p:cNvPicPr>
            <a:picLocks noChangeAspect="1"/>
          </p:cNvPicPr>
          <p:nvPr/>
        </p:nvPicPr>
        <p:blipFill>
          <a:blip r:embed="rId3"/>
          <a:srcRect/>
          <a:stretch>
            <a:fillRect/>
          </a:stretch>
        </p:blipFill>
        <p:spPr bwMode="auto">
          <a:xfrm>
            <a:off x="200025" y="1754188"/>
            <a:ext cx="2097088" cy="3667125"/>
          </a:xfrm>
          <a:prstGeom prst="rect">
            <a:avLst/>
          </a:prstGeom>
          <a:noFill/>
          <a:ln w="9525">
            <a:noFill/>
            <a:miter lim="800000"/>
            <a:headEnd/>
            <a:tailEnd/>
          </a:ln>
        </p:spPr>
      </p:pic>
      <p:sp>
        <p:nvSpPr>
          <p:cNvPr id="196612" name="TextBox 12"/>
          <p:cNvSpPr txBox="1">
            <a:spLocks noChangeArrowheads="1"/>
          </p:cNvSpPr>
          <p:nvPr/>
        </p:nvSpPr>
        <p:spPr bwMode="auto">
          <a:xfrm>
            <a:off x="5746623" y="6450012"/>
            <a:ext cx="3019425" cy="369888"/>
          </a:xfrm>
          <a:prstGeom prst="rect">
            <a:avLst/>
          </a:prstGeom>
          <a:noFill/>
          <a:ln w="9525">
            <a:noFill/>
            <a:miter lim="800000"/>
            <a:headEnd/>
            <a:tailEnd/>
          </a:ln>
        </p:spPr>
        <p:txBody>
          <a:bodyPr wrap="none">
            <a:prstTxWarp prst="textNoShape">
              <a:avLst/>
            </a:prstTxWarp>
            <a:spAutoFit/>
          </a:bodyPr>
          <a:lstStyle/>
          <a:p>
            <a:pPr algn="ctr"/>
            <a:r>
              <a:rPr lang="en-US"/>
              <a:t>http://1jour1actu.com/debat/</a:t>
            </a:r>
          </a:p>
        </p:txBody>
      </p:sp>
      <p:sp>
        <p:nvSpPr>
          <p:cNvPr id="14" name="TextBox 13"/>
          <p:cNvSpPr txBox="1"/>
          <p:nvPr/>
        </p:nvSpPr>
        <p:spPr>
          <a:xfrm>
            <a:off x="2527300" y="945376"/>
            <a:ext cx="6616700" cy="5909311"/>
          </a:xfrm>
          <a:prstGeom prst="rect">
            <a:avLst/>
          </a:prstGeom>
          <a:noFill/>
        </p:spPr>
        <p:txBody>
          <a:bodyPr wrap="square">
            <a:spAutoFit/>
          </a:bodyPr>
          <a:lstStyle/>
          <a:p>
            <a:pPr>
              <a:defRPr/>
            </a:pPr>
            <a:r>
              <a:rPr lang="en-US" b="1">
                <a:latin typeface="Arial" charset="0"/>
                <a:ea typeface="ＭＳ Ｐゴシック" charset="-128"/>
                <a:cs typeface="ＭＳ Ｐゴシック" charset="-128"/>
              </a:rPr>
              <a:t>Should begging be banned from downtown areas?</a:t>
            </a:r>
            <a:endParaRPr lang="en-US">
              <a:latin typeface="Arial" charset="0"/>
              <a:ea typeface="ＭＳ Ｐゴシック" charset="-128"/>
              <a:cs typeface="ＭＳ Ｐゴシック" charset="-128"/>
            </a:endParaRPr>
          </a:p>
          <a:p>
            <a:pPr lvl="1">
              <a:defRPr/>
            </a:pPr>
            <a:endParaRPr lang="en-US">
              <a:latin typeface="Arial" charset="0"/>
              <a:ea typeface="ＭＳ Ｐゴシック" charset="-128"/>
              <a:cs typeface="ＭＳ Ｐゴシック" charset="-128"/>
            </a:endParaRPr>
          </a:p>
          <a:p>
            <a:pPr lvl="1">
              <a:defRPr/>
            </a:pPr>
            <a:r>
              <a:rPr lang="en-US">
                <a:latin typeface="Arial" charset="0"/>
                <a:ea typeface="ＭＳ Ｐゴシック" charset="-128"/>
                <a:cs typeface="ＭＳ Ｐゴシック" charset="-128"/>
              </a:rPr>
              <a:t>Beggars are being banned from downtown areas. It’s against the law to beg in the streets or in public transportation. If beggers are caught, they must pay a fine of about $75.00. </a:t>
            </a:r>
          </a:p>
          <a:p>
            <a:pPr>
              <a:defRPr/>
            </a:pPr>
            <a:r>
              <a:rPr lang="en-US">
                <a:latin typeface="Arial" charset="0"/>
                <a:ea typeface="ＭＳ Ｐゴシック" charset="-128"/>
                <a:cs typeface="ＭＳ Ｐゴシック" charset="-128"/>
              </a:rPr>
              <a:t> </a:t>
            </a:r>
          </a:p>
          <a:p>
            <a:pPr>
              <a:defRPr/>
            </a:pPr>
            <a:r>
              <a:rPr lang="en-US" b="1">
                <a:latin typeface="Arial" charset="0"/>
                <a:ea typeface="ＭＳ Ｐゴシック" charset="-128"/>
                <a:cs typeface="ＭＳ Ｐゴシック" charset="-128"/>
              </a:rPr>
              <a:t>Roles in the debate:</a:t>
            </a:r>
          </a:p>
          <a:p>
            <a:pPr marL="640080" lvl="1" indent="182880">
              <a:buFont typeface="Arial"/>
              <a:buChar char="•"/>
              <a:defRPr/>
            </a:pPr>
            <a:r>
              <a:rPr lang="en-US">
                <a:latin typeface="Arial" charset="0"/>
                <a:ea typeface="ＭＳ Ｐゴシック" charset="-128"/>
                <a:cs typeface="ＭＳ Ｐゴシック" charset="-128"/>
              </a:rPr>
              <a:t>the mayor of the city</a:t>
            </a:r>
          </a:p>
          <a:p>
            <a:pPr marL="640080" lvl="1" indent="182880">
              <a:buFont typeface="Arial"/>
              <a:buChar char="•"/>
              <a:defRPr/>
            </a:pPr>
            <a:r>
              <a:rPr lang="en-US">
                <a:latin typeface="Arial" charset="0"/>
                <a:ea typeface="ＭＳ Ｐゴシック" charset="-128"/>
                <a:cs typeface="ＭＳ Ｐゴシック" charset="-128"/>
              </a:rPr>
              <a:t>a beggar</a:t>
            </a:r>
          </a:p>
          <a:p>
            <a:pPr marL="640080" lvl="1" indent="182880">
              <a:buFont typeface="Arial"/>
              <a:buChar char="•"/>
              <a:defRPr/>
            </a:pPr>
            <a:r>
              <a:rPr lang="en-US">
                <a:latin typeface="Arial" charset="0"/>
                <a:ea typeface="ＭＳ Ｐゴシック" charset="-128"/>
                <a:cs typeface="ＭＳ Ｐゴシック" charset="-128"/>
              </a:rPr>
              <a:t>a resident of the city</a:t>
            </a:r>
          </a:p>
          <a:p>
            <a:pPr marL="640080" lvl="1" indent="182880">
              <a:buFont typeface="Arial"/>
              <a:buChar char="•"/>
              <a:defRPr/>
            </a:pPr>
            <a:r>
              <a:rPr lang="en-US">
                <a:latin typeface="Arial" charset="0"/>
                <a:ea typeface="ＭＳ Ｐゴシック" charset="-128"/>
                <a:cs typeface="ＭＳ Ｐゴシック" charset="-128"/>
              </a:rPr>
              <a:t>a representative of a foundation that helps the poor</a:t>
            </a:r>
          </a:p>
          <a:p>
            <a:pPr marL="182880" indent="182880">
              <a:buFont typeface="Arial"/>
              <a:buChar char="•"/>
              <a:defRPr/>
            </a:pPr>
            <a:endParaRPr lang="en-US">
              <a:latin typeface="Arial" charset="0"/>
              <a:ea typeface="ＭＳ Ｐゴシック" charset="-128"/>
              <a:cs typeface="ＭＳ Ｐゴシック" charset="-128"/>
            </a:endParaRPr>
          </a:p>
          <a:p>
            <a:pPr>
              <a:defRPr/>
            </a:pPr>
            <a:r>
              <a:rPr lang="en-US" b="1">
                <a:latin typeface="Arial" charset="0"/>
                <a:ea typeface="ＭＳ Ｐゴシック" charset="-128"/>
                <a:cs typeface="ＭＳ Ｐゴシック" charset="-128"/>
              </a:rPr>
              <a:t>Consider:</a:t>
            </a:r>
          </a:p>
          <a:p>
            <a:pPr marL="640080" lvl="1" indent="182880">
              <a:buFont typeface="Arial"/>
              <a:buChar char="•"/>
              <a:defRPr/>
            </a:pPr>
            <a:r>
              <a:rPr lang="en-US">
                <a:latin typeface="Arial" charset="0"/>
                <a:ea typeface="ＭＳ Ｐゴシック" charset="-128"/>
                <a:cs typeface="ＭＳ Ｐゴシック" charset="-128"/>
              </a:rPr>
              <a:t>the need to enact laws for public good</a:t>
            </a:r>
          </a:p>
          <a:p>
            <a:pPr marL="640080" lvl="1" indent="182880">
              <a:buFont typeface="Arial"/>
              <a:buChar char="•"/>
              <a:defRPr/>
            </a:pPr>
            <a:r>
              <a:rPr lang="en-US">
                <a:latin typeface="Arial" charset="0"/>
                <a:ea typeface="ＭＳ Ｐゴシック" charset="-128"/>
                <a:cs typeface="ＭＳ Ｐゴシック" charset="-128"/>
              </a:rPr>
              <a:t>the need for food and shelter for the homeless</a:t>
            </a:r>
          </a:p>
          <a:p>
            <a:pPr marL="640080" lvl="1" indent="182880">
              <a:buFont typeface="Arial"/>
              <a:buChar char="•"/>
              <a:defRPr/>
            </a:pPr>
            <a:r>
              <a:rPr lang="en-US">
                <a:latin typeface="Arial" charset="0"/>
                <a:ea typeface="ＭＳ Ｐゴシック" charset="-128"/>
                <a:cs typeface="ＭＳ Ｐゴシック" charset="-128"/>
              </a:rPr>
              <a:t>the need to feel safe in the streets</a:t>
            </a:r>
          </a:p>
          <a:p>
            <a:pPr marL="640080" lvl="1" indent="182880">
              <a:buFont typeface="Arial"/>
              <a:buChar char="•"/>
              <a:defRPr/>
            </a:pPr>
            <a:r>
              <a:rPr lang="en-US">
                <a:latin typeface="Arial" charset="0"/>
                <a:ea typeface="ＭＳ Ｐゴシック" charset="-128"/>
                <a:cs typeface="ＭＳ Ｐゴシック" charset="-128"/>
              </a:rPr>
              <a:t>where the beggars go when they leave the city</a:t>
            </a:r>
          </a:p>
          <a:p>
            <a:pPr marL="640080" lvl="1" indent="182880">
              <a:buFont typeface="Arial"/>
              <a:buChar char="•"/>
              <a:defRPr/>
            </a:pPr>
            <a:r>
              <a:rPr lang="en-US">
                <a:latin typeface="Arial" charset="0"/>
                <a:ea typeface="ＭＳ Ｐゴシック" charset="-128"/>
                <a:cs typeface="ＭＳ Ｐゴシック" charset="-128"/>
              </a:rPr>
              <a:t>the impact of current economic conditions on poverty</a:t>
            </a:r>
          </a:p>
          <a:p>
            <a:pPr marL="182880" indent="182880">
              <a:buFont typeface="Arial"/>
              <a:buChar char="•"/>
              <a:defRPr/>
            </a:pPr>
            <a:endParaRPr lang="en-US">
              <a:latin typeface="Arial" charset="0"/>
              <a:ea typeface="ＭＳ Ｐゴシック" charset="-128"/>
              <a:cs typeface="ＭＳ Ｐゴシック" charset="-128"/>
            </a:endParaRPr>
          </a:p>
          <a:p>
            <a:pPr>
              <a:defRPr/>
            </a:pPr>
            <a:r>
              <a:rPr lang="en-US" b="1">
                <a:latin typeface="Arial" charset="0"/>
                <a:ea typeface="ＭＳ Ｐゴシック" charset="-128"/>
                <a:cs typeface="ＭＳ Ｐゴシック" charset="-128"/>
              </a:rPr>
              <a:t> </a:t>
            </a:r>
            <a:endParaRPr lang="en-US">
              <a:latin typeface="Arial" charset="0"/>
              <a:ea typeface="ＭＳ Ｐゴシック" charset="-128"/>
              <a:cs typeface="ＭＳ Ｐゴシック" charset="-128"/>
            </a:endParaRPr>
          </a:p>
        </p:txBody>
      </p:sp>
      <p:sp>
        <p:nvSpPr>
          <p:cNvPr id="6" name="Title 5"/>
          <p:cNvSpPr>
            <a:spLocks noGrp="1"/>
          </p:cNvSpPr>
          <p:nvPr>
            <p:ph type="title"/>
          </p:nvPr>
        </p:nvSpPr>
        <p:spPr>
          <a:xfrm>
            <a:off x="612648" y="76200"/>
            <a:ext cx="8153400" cy="990600"/>
          </a:xfrm>
        </p:spPr>
        <p:txBody>
          <a:bodyPr>
            <a:normAutofit/>
          </a:bodyPr>
          <a:lstStyle/>
          <a:p>
            <a:r>
              <a:rPr lang="en-US">
                <a:solidFill>
                  <a:srgbClr val="000000"/>
                </a:solidFill>
              </a:rPr>
              <a:t>Structured Debate</a:t>
            </a:r>
            <a:endParaRPr lang="en-US"/>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28</a:t>
            </a:fld>
            <a:endParaRPr lang="en-US"/>
          </a:p>
        </p:txBody>
      </p:sp>
      <p:sp>
        <p:nvSpPr>
          <p:cNvPr id="8" name="Footer Placeholder 7"/>
          <p:cNvSpPr>
            <a:spLocks noGrp="1"/>
          </p:cNvSpPr>
          <p:nvPr>
            <p:ph type="ftr" sz="quarter" idx="11"/>
          </p:nvPr>
        </p:nvSpPr>
        <p:spPr/>
        <p:txBody>
          <a:bodyPr/>
          <a:lstStyle/>
          <a:p>
            <a:r>
              <a:rPr lang="en-US"/>
              <a:t>Laura Terrill Fair Lawn - Pascack 2015</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t>Required for an “A”</a:t>
            </a:r>
          </a:p>
        </p:txBody>
      </p:sp>
      <p:sp>
        <p:nvSpPr>
          <p:cNvPr id="4" name="Content Placeholder 3"/>
          <p:cNvSpPr>
            <a:spLocks noGrp="1"/>
          </p:cNvSpPr>
          <p:nvPr>
            <p:ph sz="quarter" idx="1"/>
          </p:nvPr>
        </p:nvSpPr>
        <p:spPr/>
        <p:txBody>
          <a:bodyPr/>
          <a:lstStyle/>
          <a:p>
            <a:r>
              <a:rPr lang="en-US"/>
              <a:t>Draw an insect. </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29</a:t>
            </a:fld>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1150"/>
            <a:ext cx="8153400" cy="990600"/>
          </a:xfrm>
        </p:spPr>
        <p:txBody>
          <a:bodyPr/>
          <a:lstStyle/>
          <a:p>
            <a:r>
              <a:rPr lang="en-US"/>
              <a:t>Expand a headline</a:t>
            </a:r>
          </a:p>
        </p:txBody>
      </p:sp>
      <p:sp>
        <p:nvSpPr>
          <p:cNvPr id="5" name="TextBox 4"/>
          <p:cNvSpPr txBox="1"/>
          <p:nvPr/>
        </p:nvSpPr>
        <p:spPr>
          <a:xfrm>
            <a:off x="1443718" y="2920146"/>
            <a:ext cx="184666" cy="369332"/>
          </a:xfrm>
          <a:prstGeom prst="rect">
            <a:avLst/>
          </a:prstGeom>
          <a:noFill/>
        </p:spPr>
        <p:txBody>
          <a:bodyPr wrap="none" rtlCol="0">
            <a:spAutoFit/>
          </a:bodyPr>
          <a:lstStyle/>
          <a:p>
            <a:endParaRPr lang="en-US"/>
          </a:p>
        </p:txBody>
      </p:sp>
      <p:pic>
        <p:nvPicPr>
          <p:cNvPr id="6" name="Picture 5" descr="Screen Shot 2014-10-27 at 10.16.22 PM.png"/>
          <p:cNvPicPr>
            <a:picLocks noChangeAspect="1"/>
          </p:cNvPicPr>
          <p:nvPr/>
        </p:nvPicPr>
        <p:blipFill>
          <a:blip r:embed="rId2"/>
          <a:stretch>
            <a:fillRect/>
          </a:stretch>
        </p:blipFill>
        <p:spPr>
          <a:xfrm>
            <a:off x="1168401" y="1520634"/>
            <a:ext cx="7159945" cy="4910328"/>
          </a:xfrm>
          <a:prstGeom prst="rect">
            <a:avLst/>
          </a:prstGeom>
        </p:spPr>
      </p:pic>
      <p:sp>
        <p:nvSpPr>
          <p:cNvPr id="7" name="Footer Placeholder 6"/>
          <p:cNvSpPr>
            <a:spLocks noGrp="1"/>
          </p:cNvSpPr>
          <p:nvPr>
            <p:ph type="ftr" sz="quarter" idx="11"/>
          </p:nvPr>
        </p:nvSpPr>
        <p:spPr/>
        <p:txBody>
          <a:bodyPr/>
          <a:lstStyle/>
          <a:p>
            <a:r>
              <a:rPr lang="en-US"/>
              <a:t>Laura Terrill Fair Lawn - Pascack 2015</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3557927430_1681eef90c.jpg"/>
          <p:cNvPicPr>
            <a:picLocks noChangeAspect="1"/>
          </p:cNvPicPr>
          <p:nvPr/>
        </p:nvPicPr>
        <p:blipFill>
          <a:blip r:embed="rId3"/>
          <a:stretch>
            <a:fillRect/>
          </a:stretch>
        </p:blipFill>
        <p:spPr>
          <a:xfrm>
            <a:off x="1397000" y="2057400"/>
            <a:ext cx="6350000" cy="4216400"/>
          </a:xfrm>
          <a:prstGeom prst="rect">
            <a:avLst/>
          </a:prstGeom>
        </p:spPr>
      </p:pic>
      <p:sp>
        <p:nvSpPr>
          <p:cNvPr id="3" name="Title 2"/>
          <p:cNvSpPr>
            <a:spLocks noGrp="1"/>
          </p:cNvSpPr>
          <p:nvPr>
            <p:ph type="title"/>
          </p:nvPr>
        </p:nvSpPr>
        <p:spPr/>
        <p:txBody>
          <a:bodyPr/>
          <a:lstStyle/>
          <a:p>
            <a:pPr algn="ctr"/>
            <a:r>
              <a:rPr lang="en-US"/>
              <a:t>Required for an “A”</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30</a:t>
            </a:fld>
            <a:endParaRPr lang="en-US"/>
          </a:p>
        </p:txBody>
      </p:sp>
      <p:sp>
        <p:nvSpPr>
          <p:cNvPr id="5" name="Footer Placeholder 4"/>
          <p:cNvSpPr>
            <a:spLocks noGrp="1"/>
          </p:cNvSpPr>
          <p:nvPr>
            <p:ph type="ftr" sz="quarter" idx="11"/>
          </p:nvPr>
        </p:nvSpPr>
        <p:spPr/>
        <p:txBody>
          <a:bodyPr/>
          <a:lstStyle/>
          <a:p>
            <a:r>
              <a:rPr lang="en-US"/>
              <a:t>Laura Terrill Fair Lawn - Pascack 2015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grades.jpg"/>
          <p:cNvPicPr>
            <a:picLocks noChangeAspect="1"/>
          </p:cNvPicPr>
          <p:nvPr/>
        </p:nvPicPr>
        <p:blipFill>
          <a:blip r:embed="rId2"/>
          <a:stretch>
            <a:fillRect/>
          </a:stretch>
        </p:blipFill>
        <p:spPr>
          <a:xfrm>
            <a:off x="51836" y="3681093"/>
            <a:ext cx="3299295" cy="3127248"/>
          </a:xfrm>
          <a:prstGeom prst="rect">
            <a:avLst/>
          </a:prstGeom>
        </p:spPr>
      </p:pic>
      <p:sp>
        <p:nvSpPr>
          <p:cNvPr id="2" name="Title 1"/>
          <p:cNvSpPr>
            <a:spLocks noGrp="1"/>
          </p:cNvSpPr>
          <p:nvPr>
            <p:ph type="title"/>
          </p:nvPr>
        </p:nvSpPr>
        <p:spPr/>
        <p:txBody>
          <a:bodyPr>
            <a:normAutofit/>
          </a:bodyPr>
          <a:lstStyle/>
          <a:p>
            <a:pPr lvl="0"/>
            <a:r>
              <a:rPr lang="en-US">
                <a:ea typeface="ＭＳ Ｐゴシック" pitchFamily="-84" charset="-128"/>
                <a:cs typeface="ＭＳ Ｐゴシック" pitchFamily="-84" charset="-128"/>
              </a:rPr>
              <a:t>What is your grading system? </a:t>
            </a:r>
            <a:endParaRPr lang="en-US"/>
          </a:p>
        </p:txBody>
      </p:sp>
      <p:sp>
        <p:nvSpPr>
          <p:cNvPr id="3" name="Footer Placeholder 2"/>
          <p:cNvSpPr>
            <a:spLocks noGrp="1"/>
          </p:cNvSpPr>
          <p:nvPr>
            <p:ph type="ftr" sz="quarter" idx="11"/>
          </p:nvPr>
        </p:nvSpPr>
        <p:spPr/>
        <p:txBody>
          <a:bodyPr/>
          <a:lstStyle/>
          <a:p>
            <a:r>
              <a:rPr lang="en-US"/>
              <a:t>Laura Terrill Fair Lawn - Pascack 2015</a:t>
            </a:r>
          </a:p>
        </p:txBody>
      </p:sp>
      <p:sp>
        <p:nvSpPr>
          <p:cNvPr id="7" name="TextBox 3"/>
          <p:cNvSpPr txBox="1">
            <a:spLocks noChangeArrowheads="1"/>
          </p:cNvSpPr>
          <p:nvPr/>
        </p:nvSpPr>
        <p:spPr bwMode="auto">
          <a:xfrm>
            <a:off x="655863" y="1908154"/>
            <a:ext cx="8204200" cy="4524315"/>
          </a:xfrm>
          <a:prstGeom prst="rect">
            <a:avLst/>
          </a:prstGeom>
          <a:noFill/>
          <a:ln w="9525">
            <a:noFill/>
            <a:miter lim="800000"/>
            <a:headEnd/>
            <a:tailEnd/>
          </a:ln>
        </p:spPr>
        <p:txBody>
          <a:bodyPr>
            <a:prstTxWarp prst="textNoShape">
              <a:avLst/>
            </a:prstTxWarp>
            <a:spAutoFit/>
          </a:bodyPr>
          <a:lstStyle/>
          <a:p>
            <a:r>
              <a:rPr lang="en-US" sz="3200">
                <a:latin typeface="Cambria" pitchFamily="-84" charset="0"/>
                <a:ea typeface="Calibri" pitchFamily="-84" charset="0"/>
                <a:cs typeface="Calibri" pitchFamily="-84" charset="0"/>
              </a:rPr>
              <a:t>Pretend that I am the parent of a student. I want </a:t>
            </a:r>
            <a:r>
              <a:rPr lang="en-US" sz="3200">
                <a:latin typeface="Cambria" pitchFamily="-84" charset="0"/>
                <a:ea typeface="Cambria" pitchFamily="-84" charset="0"/>
                <a:cs typeface="Cambria" pitchFamily="-84" charset="0"/>
              </a:rPr>
              <a:t>to</a:t>
            </a:r>
            <a:r>
              <a:rPr lang="en-US" sz="3200">
                <a:latin typeface="Cambria" pitchFamily="-84" charset="0"/>
                <a:ea typeface="Calibri" pitchFamily="-84" charset="0"/>
                <a:cs typeface="Calibri" pitchFamily="-84" charset="0"/>
              </a:rPr>
              <a:t> know how grades are determined so that I can better understand the grade my 				child has. Jot down how you determine 			the final quarter/semester grade. Be 						sure to include any elements 						that are required by your 						school or school district. </a:t>
            </a:r>
          </a:p>
          <a:p>
            <a:endParaRPr lang="en-US" sz="3200">
              <a:latin typeface="Cambria" pitchFamily="-84" charset="0"/>
              <a:ea typeface="Calibri" pitchFamily="-84" charset="0"/>
              <a:cs typeface="Calibri" pitchFamily="-84" charset="0"/>
            </a:endParaRP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TextBox 2"/>
          <p:cNvSpPr txBox="1">
            <a:spLocks noChangeArrowheads="1"/>
          </p:cNvSpPr>
          <p:nvPr/>
        </p:nvSpPr>
        <p:spPr bwMode="auto">
          <a:xfrm>
            <a:off x="3590925" y="5269706"/>
            <a:ext cx="5118100" cy="738188"/>
          </a:xfrm>
          <a:prstGeom prst="rect">
            <a:avLst/>
          </a:prstGeom>
          <a:noFill/>
          <a:ln w="9525">
            <a:noFill/>
            <a:miter lim="800000"/>
            <a:headEnd/>
            <a:tailEnd/>
          </a:ln>
        </p:spPr>
        <p:txBody>
          <a:bodyPr wrap="none">
            <a:prstTxWarp prst="textNoShape">
              <a:avLst/>
            </a:prstTxWarp>
            <a:spAutoFit/>
          </a:bodyPr>
          <a:lstStyle/>
          <a:p>
            <a:endParaRPr lang="en-US" sz="1400">
              <a:latin typeface="Cambria" pitchFamily="-65" charset="0"/>
              <a:ea typeface="Cambria" pitchFamily="-65" charset="0"/>
              <a:cs typeface="Cambria" pitchFamily="-65" charset="0"/>
            </a:endParaRPr>
          </a:p>
          <a:p>
            <a:r>
              <a:rPr lang="en-US" sz="1400">
                <a:latin typeface="Cambria" pitchFamily="-65" charset="0"/>
                <a:ea typeface="Cambria" pitchFamily="-65" charset="0"/>
                <a:cs typeface="Cambria" pitchFamily="-65" charset="0"/>
                <a:hlinkClick r:id="rId2"/>
              </a:rPr>
              <a:t>http://www.flickr.com/photos/dilaudid/4954719152/sizes/m/</a:t>
            </a:r>
            <a:endParaRPr lang="en-US" sz="1400">
              <a:latin typeface="Cambria" pitchFamily="-65" charset="0"/>
              <a:ea typeface="Cambria" pitchFamily="-65" charset="0"/>
              <a:cs typeface="Cambria" pitchFamily="-65" charset="0"/>
            </a:endParaRPr>
          </a:p>
          <a:p>
            <a:r>
              <a:rPr lang="en-US" sz="1400">
                <a:latin typeface="Cambria" pitchFamily="-65" charset="0"/>
                <a:ea typeface="Cambria" pitchFamily="-65" charset="0"/>
                <a:cs typeface="Cambria" pitchFamily="-65" charset="0"/>
              </a:rPr>
              <a:t>Markus Koljonen – website: http://blackswan.carbonmade.com </a:t>
            </a:r>
          </a:p>
        </p:txBody>
      </p:sp>
      <p:pic>
        <p:nvPicPr>
          <p:cNvPr id="52227" name="Picture 3" descr="4954719152_e06d1ffdb2.jpg"/>
          <p:cNvPicPr>
            <a:picLocks noChangeAspect="1"/>
          </p:cNvPicPr>
          <p:nvPr/>
        </p:nvPicPr>
        <p:blipFill>
          <a:blip r:embed="rId3"/>
          <a:srcRect/>
          <a:stretch>
            <a:fillRect/>
          </a:stretch>
        </p:blipFill>
        <p:spPr bwMode="auto">
          <a:xfrm>
            <a:off x="620713" y="1295400"/>
            <a:ext cx="4333875" cy="4333875"/>
          </a:xfrm>
          <a:prstGeom prst="rect">
            <a:avLst/>
          </a:prstGeom>
          <a:noFill/>
          <a:ln w="9525">
            <a:noFill/>
            <a:miter lim="800000"/>
            <a:headEnd/>
            <a:tailEnd/>
          </a:ln>
        </p:spPr>
      </p:pic>
      <p:sp>
        <p:nvSpPr>
          <p:cNvPr id="52228" name="TextBox 4"/>
          <p:cNvSpPr txBox="1">
            <a:spLocks noChangeArrowheads="1"/>
          </p:cNvSpPr>
          <p:nvPr/>
        </p:nvSpPr>
        <p:spPr bwMode="auto">
          <a:xfrm>
            <a:off x="5562600" y="1905000"/>
            <a:ext cx="3146425" cy="3046988"/>
          </a:xfrm>
          <a:prstGeom prst="rect">
            <a:avLst/>
          </a:prstGeom>
          <a:noFill/>
          <a:ln w="9525">
            <a:noFill/>
            <a:miter lim="800000"/>
            <a:headEnd/>
            <a:tailEnd/>
          </a:ln>
        </p:spPr>
        <p:txBody>
          <a:bodyPr>
            <a:prstTxWarp prst="textNoShape">
              <a:avLst/>
            </a:prstTxWarp>
            <a:spAutoFit/>
          </a:bodyPr>
          <a:lstStyle/>
          <a:p>
            <a:pPr algn="ctr"/>
            <a:r>
              <a:rPr lang="en-US" sz="3200">
                <a:latin typeface="Cambria" pitchFamily="-65" charset="0"/>
                <a:ea typeface="Cambria" pitchFamily="-65" charset="0"/>
                <a:cs typeface="Cambria" pitchFamily="-65" charset="0"/>
              </a:rPr>
              <a:t>What percentage of your grade is allocated </a:t>
            </a:r>
          </a:p>
          <a:p>
            <a:pPr algn="ctr"/>
            <a:r>
              <a:rPr lang="en-US" sz="3200">
                <a:latin typeface="Cambria" pitchFamily="-65" charset="0"/>
                <a:ea typeface="Cambria" pitchFamily="-65" charset="0"/>
                <a:cs typeface="Cambria" pitchFamily="-65" charset="0"/>
              </a:rPr>
              <a:t>to interpersonal (unrehearsed) communication?  </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32</a:t>
            </a:fld>
            <a:endParaRPr lang="en-US"/>
          </a:p>
        </p:txBody>
      </p:sp>
      <p:sp>
        <p:nvSpPr>
          <p:cNvPr id="6" name="Footer Placeholder 5"/>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grades.jpg"/>
          <p:cNvPicPr>
            <a:picLocks noChangeAspect="1"/>
          </p:cNvPicPr>
          <p:nvPr/>
        </p:nvPicPr>
        <p:blipFill>
          <a:blip r:embed="rId2"/>
          <a:stretch>
            <a:fillRect/>
          </a:stretch>
        </p:blipFill>
        <p:spPr>
          <a:xfrm>
            <a:off x="6916876" y="728009"/>
            <a:ext cx="1572469" cy="1490472"/>
          </a:xfrm>
          <a:prstGeom prst="rect">
            <a:avLst/>
          </a:prstGeom>
        </p:spPr>
      </p:pic>
      <p:sp>
        <p:nvSpPr>
          <p:cNvPr id="6" name="Title 5"/>
          <p:cNvSpPr>
            <a:spLocks noGrp="1"/>
          </p:cNvSpPr>
          <p:nvPr>
            <p:ph type="title"/>
          </p:nvPr>
        </p:nvSpPr>
        <p:spPr>
          <a:xfrm>
            <a:off x="533400" y="-24764"/>
            <a:ext cx="8026400" cy="1541462"/>
          </a:xfrm>
        </p:spPr>
        <p:txBody>
          <a:bodyPr>
            <a:normAutofit/>
          </a:bodyPr>
          <a:lstStyle/>
          <a:p>
            <a:r>
              <a:rPr lang="en-US"/>
              <a:t>Standards-based Grading</a:t>
            </a:r>
          </a:p>
        </p:txBody>
      </p:sp>
      <p:graphicFrame>
        <p:nvGraphicFramePr>
          <p:cNvPr id="4" name="Table 3"/>
          <p:cNvGraphicFramePr>
            <a:graphicFrameLocks noGrp="1"/>
          </p:cNvGraphicFramePr>
          <p:nvPr/>
        </p:nvGraphicFramePr>
        <p:xfrm>
          <a:off x="294280" y="2434337"/>
          <a:ext cx="8392520" cy="3184793"/>
        </p:xfrm>
        <a:graphic>
          <a:graphicData uri="http://schemas.openxmlformats.org/drawingml/2006/table">
            <a:tbl>
              <a:tblPr firstRow="1" bandRow="1">
                <a:tableStyleId>{5C22544A-7EE6-4342-B048-85BDC9FD1C3A}</a:tableStyleId>
              </a:tblPr>
              <a:tblGrid>
                <a:gridCol w="1905081"/>
                <a:gridCol w="1161635"/>
                <a:gridCol w="5325804"/>
              </a:tblGrid>
              <a:tr h="350543">
                <a:tc>
                  <a:txBody>
                    <a:bodyPr/>
                    <a:lstStyle/>
                    <a:p>
                      <a:pPr algn="ctr"/>
                      <a:r>
                        <a:rPr lang="en-US"/>
                        <a:t>Category</a:t>
                      </a:r>
                    </a:p>
                  </a:txBody>
                  <a:tcPr/>
                </a:tc>
                <a:tc>
                  <a:txBody>
                    <a:bodyPr/>
                    <a:lstStyle/>
                    <a:p>
                      <a:pPr algn="ctr"/>
                      <a:r>
                        <a:rPr lang="en-US"/>
                        <a:t>Percent</a:t>
                      </a:r>
                    </a:p>
                  </a:txBody>
                  <a:tcPr/>
                </a:tc>
                <a:tc>
                  <a:txBody>
                    <a:bodyPr/>
                    <a:lstStyle/>
                    <a:p>
                      <a:pPr algn="ctr"/>
                      <a:r>
                        <a:rPr lang="en-US"/>
                        <a:t>Description</a:t>
                      </a:r>
                    </a:p>
                  </a:txBody>
                  <a:tcPr/>
                </a:tc>
              </a:tr>
              <a:tr h="605047">
                <a:tc>
                  <a:txBody>
                    <a:bodyPr/>
                    <a:lstStyle/>
                    <a:p>
                      <a:r>
                        <a:rPr lang="en-US"/>
                        <a:t>Learning</a:t>
                      </a:r>
                      <a:r>
                        <a:rPr lang="en-US" baseline="0"/>
                        <a:t> Checks</a:t>
                      </a:r>
                      <a:endParaRPr lang="en-US"/>
                    </a:p>
                  </a:txBody>
                  <a:tcPr/>
                </a:tc>
                <a:tc>
                  <a:txBody>
                    <a:bodyPr/>
                    <a:lstStyle/>
                    <a:p>
                      <a:pPr algn="ctr"/>
                      <a:r>
                        <a:rPr lang="en-US"/>
                        <a:t>10</a:t>
                      </a:r>
                    </a:p>
                  </a:txBody>
                  <a:tcPr/>
                </a:tc>
                <a:tc>
                  <a:txBody>
                    <a:bodyPr/>
                    <a:lstStyle/>
                    <a:p>
                      <a:r>
                        <a:rPr lang="en-US"/>
                        <a:t>Achievement - </a:t>
                      </a:r>
                      <a:r>
                        <a:rPr kumimoji="0" lang="en-US" sz="1800" kern="1200">
                          <a:solidFill>
                            <a:schemeClr val="dk1"/>
                          </a:solidFill>
                          <a:latin typeface="+mn-lt"/>
                          <a:ea typeface="+mn-ea"/>
                          <a:cs typeface="+mn-cs"/>
                        </a:rPr>
                        <a:t>homework, participation, in-class work, vocab and grammar quizzes</a:t>
                      </a:r>
                      <a:r>
                        <a:rPr lang="en-US"/>
                        <a:t> </a:t>
                      </a:r>
                    </a:p>
                  </a:txBody>
                  <a:tcPr/>
                </a:tc>
              </a:tr>
              <a:tr h="864353">
                <a:tc>
                  <a:txBody>
                    <a:bodyPr/>
                    <a:lstStyle/>
                    <a:p>
                      <a:r>
                        <a:rPr lang="en-US"/>
                        <a:t>Interpretive</a:t>
                      </a:r>
                    </a:p>
                  </a:txBody>
                  <a:tcPr/>
                </a:tc>
                <a:tc>
                  <a:txBody>
                    <a:bodyPr/>
                    <a:lstStyle/>
                    <a:p>
                      <a:pPr algn="ctr"/>
                      <a:r>
                        <a:rPr lang="en-US"/>
                        <a:t>30</a:t>
                      </a:r>
                    </a:p>
                  </a:txBody>
                  <a:tcPr/>
                </a:tc>
                <a:tc>
                  <a:txBody>
                    <a:bodyPr/>
                    <a:lstStyle/>
                    <a:p>
                      <a:r>
                        <a:rPr lang="en-US"/>
                        <a:t>Performance -</a:t>
                      </a:r>
                      <a:r>
                        <a:rPr kumimoji="0" lang="en-US" sz="1800" kern="1200">
                          <a:solidFill>
                            <a:schemeClr val="dk1"/>
                          </a:solidFill>
                          <a:latin typeface="+mn-lt"/>
                          <a:ea typeface="+mn-ea"/>
                          <a:cs typeface="+mn-cs"/>
                        </a:rPr>
                        <a:t> reading/listening</a:t>
                      </a:r>
                      <a:r>
                        <a:rPr kumimoji="0" lang="en-US" sz="1800" kern="1200" baseline="0">
                          <a:solidFill>
                            <a:schemeClr val="dk1"/>
                          </a:solidFill>
                          <a:latin typeface="+mn-lt"/>
                          <a:ea typeface="+mn-ea"/>
                          <a:cs typeface="+mn-cs"/>
                        </a:rPr>
                        <a:t> based on</a:t>
                      </a:r>
                      <a:r>
                        <a:rPr kumimoji="0" lang="en-US" sz="1800" kern="1200">
                          <a:solidFill>
                            <a:schemeClr val="dk1"/>
                          </a:solidFill>
                          <a:latin typeface="+mn-lt"/>
                          <a:ea typeface="+mn-ea"/>
                          <a:cs typeface="+mn-cs"/>
                        </a:rPr>
                        <a:t> authentic text that they are seeing or hearing for the first time</a:t>
                      </a:r>
                      <a:r>
                        <a:rPr lang="en-US"/>
                        <a:t> </a:t>
                      </a:r>
                    </a:p>
                  </a:txBody>
                  <a:tcPr/>
                </a:tc>
              </a:tr>
              <a:tr h="605047">
                <a:tc>
                  <a:txBody>
                    <a:bodyPr/>
                    <a:lstStyle/>
                    <a:p>
                      <a:r>
                        <a:rPr lang="en-US"/>
                        <a:t>Interpersonal</a:t>
                      </a:r>
                    </a:p>
                  </a:txBody>
                  <a:tcPr/>
                </a:tc>
                <a:tc>
                  <a:txBody>
                    <a:bodyPr/>
                    <a:lstStyle/>
                    <a:p>
                      <a:pPr algn="ctr"/>
                      <a:r>
                        <a:rPr lang="en-US"/>
                        <a:t>30</a:t>
                      </a:r>
                    </a:p>
                  </a:txBody>
                  <a:tcPr/>
                </a:tc>
                <a:tc>
                  <a:txBody>
                    <a:bodyPr/>
                    <a:lstStyle/>
                    <a:p>
                      <a:r>
                        <a:rPr lang="en-US"/>
                        <a:t>Performance - </a:t>
                      </a:r>
                      <a:r>
                        <a:rPr kumimoji="0" lang="en-US" sz="1800" kern="1200">
                          <a:solidFill>
                            <a:schemeClr val="dk1"/>
                          </a:solidFill>
                          <a:latin typeface="+mn-lt"/>
                          <a:ea typeface="+mn-ea"/>
                          <a:cs typeface="+mn-cs"/>
                        </a:rPr>
                        <a:t>unrehearsed communication with a partner, teacher is not a partner</a:t>
                      </a:r>
                      <a:r>
                        <a:rPr lang="en-US"/>
                        <a:t> </a:t>
                      </a:r>
                    </a:p>
                  </a:txBody>
                  <a:tcPr/>
                </a:tc>
              </a:tr>
              <a:tr h="674520">
                <a:tc>
                  <a:txBody>
                    <a:bodyPr/>
                    <a:lstStyle/>
                    <a:p>
                      <a:r>
                        <a:rPr lang="en-US"/>
                        <a:t>Presentational</a:t>
                      </a:r>
                    </a:p>
                  </a:txBody>
                  <a:tcPr/>
                </a:tc>
                <a:tc>
                  <a:txBody>
                    <a:bodyPr/>
                    <a:lstStyle/>
                    <a:p>
                      <a:pPr algn="ctr"/>
                      <a:r>
                        <a:rPr lang="en-US"/>
                        <a:t>30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Performance - </a:t>
                      </a:r>
                      <a:r>
                        <a:rPr kumimoji="0" lang="en-US" sz="1800" kern="1200">
                          <a:solidFill>
                            <a:schemeClr val="dk1"/>
                          </a:solidFill>
                          <a:latin typeface="+mn-lt"/>
                          <a:ea typeface="+mn-ea"/>
                          <a:cs typeface="+mn-cs"/>
                        </a:rPr>
                        <a:t>rehearsed writing or speaking, ideally for an audience beyond the teacher</a:t>
                      </a:r>
                      <a:endParaRPr lang="en-US"/>
                    </a:p>
                  </a:txBody>
                  <a:tcPr/>
                </a:tc>
              </a:tr>
            </a:tbl>
          </a:graphicData>
        </a:graphic>
      </p:graphicFrame>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33</a:t>
            </a:fld>
            <a:endParaRPr lang="en-US"/>
          </a:p>
        </p:txBody>
      </p:sp>
      <p:sp>
        <p:nvSpPr>
          <p:cNvPr id="8" name="Footer Placeholder 7"/>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99944" y="9796"/>
            <a:ext cx="7772400" cy="1143000"/>
          </a:xfrm>
        </p:spPr>
        <p:txBody>
          <a:bodyPr/>
          <a:lstStyle/>
          <a:p>
            <a:r>
              <a:rPr lang="en-US" sz="3600">
                <a:solidFill>
                  <a:srgbClr val="406F8D"/>
                </a:solidFill>
              </a:rPr>
              <a:t>Inappropriate Grading Practices</a:t>
            </a:r>
            <a:endParaRPr lang="en-US">
              <a:solidFill>
                <a:srgbClr val="406F8D"/>
              </a:solidFill>
            </a:endParaRPr>
          </a:p>
        </p:txBody>
      </p:sp>
      <p:sp>
        <p:nvSpPr>
          <p:cNvPr id="38915" name="Text Box 3"/>
          <p:cNvSpPr txBox="1">
            <a:spLocks noChangeArrowheads="1"/>
          </p:cNvSpPr>
          <p:nvPr/>
        </p:nvSpPr>
        <p:spPr bwMode="auto">
          <a:xfrm>
            <a:off x="499945" y="1576197"/>
            <a:ext cx="8405920" cy="4893647"/>
          </a:xfrm>
          <a:prstGeom prst="rect">
            <a:avLst/>
          </a:prstGeom>
          <a:noFill/>
          <a:ln w="9525">
            <a:noFill/>
            <a:miter lim="800000"/>
            <a:headEnd/>
            <a:tailEnd/>
          </a:ln>
        </p:spPr>
        <p:txBody>
          <a:bodyPr wrap="square">
            <a:prstTxWarp prst="textNoShape">
              <a:avLst/>
            </a:prstTxWarp>
            <a:spAutoFit/>
          </a:bodyPr>
          <a:lstStyle/>
          <a:p>
            <a:pPr marL="227013" indent="-227013">
              <a:buFontTx/>
              <a:buChar char="•"/>
            </a:pPr>
            <a:r>
              <a:rPr lang="en-US" sz="2400">
                <a:solidFill>
                  <a:schemeClr val="tx2"/>
                </a:solidFill>
              </a:rPr>
              <a:t>Rating homework and first efforts</a:t>
            </a:r>
          </a:p>
          <a:p>
            <a:pPr marL="227013" indent="-227013">
              <a:buFontTx/>
              <a:buChar char="•"/>
            </a:pPr>
            <a:r>
              <a:rPr lang="en-US" sz="2400">
                <a:solidFill>
                  <a:schemeClr val="tx2"/>
                </a:solidFill>
              </a:rPr>
              <a:t>Using averages exclusively</a:t>
            </a:r>
          </a:p>
          <a:p>
            <a:pPr marL="227013" indent="-227013">
              <a:buFontTx/>
              <a:buChar char="•"/>
            </a:pPr>
            <a:r>
              <a:rPr lang="en-US" sz="2400">
                <a:solidFill>
                  <a:schemeClr val="tx2"/>
                </a:solidFill>
              </a:rPr>
              <a:t>Using zeros indiscriminately</a:t>
            </a:r>
          </a:p>
          <a:p>
            <a:pPr marL="227013" indent="-227013">
              <a:buFontTx/>
              <a:buChar char="•"/>
            </a:pPr>
            <a:r>
              <a:rPr lang="en-US" sz="2400">
                <a:solidFill>
                  <a:schemeClr val="tx2"/>
                </a:solidFill>
              </a:rPr>
              <a:t>Combining attitude and effort with achievement</a:t>
            </a:r>
          </a:p>
          <a:p>
            <a:pPr marL="227013" indent="-227013">
              <a:buFontTx/>
              <a:buChar char="•"/>
            </a:pPr>
            <a:r>
              <a:rPr lang="en-US" sz="2400">
                <a:solidFill>
                  <a:schemeClr val="tx2"/>
                </a:solidFill>
              </a:rPr>
              <a:t>Applying severe penalties to late work</a:t>
            </a:r>
          </a:p>
          <a:p>
            <a:pPr marL="227013" indent="-227013">
              <a:buFontTx/>
              <a:buChar char="•"/>
            </a:pPr>
            <a:r>
              <a:rPr lang="en-US" sz="2400">
                <a:solidFill>
                  <a:schemeClr val="tx2"/>
                </a:solidFill>
              </a:rPr>
              <a:t>Giving extra credit or bonus marks</a:t>
            </a:r>
          </a:p>
          <a:p>
            <a:pPr marL="227013" indent="-227013">
              <a:buFontTx/>
              <a:buChar char="•"/>
            </a:pPr>
            <a:r>
              <a:rPr lang="en-US" sz="2400">
                <a:solidFill>
                  <a:schemeClr val="tx2"/>
                </a:solidFill>
              </a:rPr>
              <a:t>Distinguishing between excused and unexcused absences</a:t>
            </a:r>
          </a:p>
          <a:p>
            <a:pPr marL="227013" indent="-227013">
              <a:buFontTx/>
              <a:buChar char="•"/>
            </a:pPr>
            <a:r>
              <a:rPr lang="en-US" sz="2400">
                <a:solidFill>
                  <a:schemeClr val="tx2"/>
                </a:solidFill>
              </a:rPr>
              <a:t>Applying assessment penalties to academic dishonesty</a:t>
            </a:r>
          </a:p>
          <a:p>
            <a:pPr marL="227013" indent="-227013">
              <a:buFontTx/>
              <a:buChar char="•"/>
            </a:pPr>
            <a:r>
              <a:rPr lang="en-US" sz="2400">
                <a:solidFill>
                  <a:schemeClr val="tx2"/>
                </a:solidFill>
              </a:rPr>
              <a:t>Not giving special consideration to recent achievement</a:t>
            </a:r>
          </a:p>
          <a:p>
            <a:pPr marL="227013" indent="-227013">
              <a:buFontTx/>
              <a:buChar char="•"/>
            </a:pPr>
            <a:r>
              <a:rPr lang="en-US" sz="2400">
                <a:solidFill>
                  <a:schemeClr val="tx2"/>
                </a:solidFill>
              </a:rPr>
              <a:t>Including group scores in individuals grades</a:t>
            </a:r>
          </a:p>
          <a:p>
            <a:pPr marL="227013" indent="-227013">
              <a:buFontTx/>
              <a:buChar char="•"/>
            </a:pPr>
            <a:r>
              <a:rPr lang="en-US" sz="2400">
                <a:solidFill>
                  <a:schemeClr val="tx2"/>
                </a:solidFill>
              </a:rPr>
              <a:t>Basing grades on — poor quality assessments, assessment methods, unclear or limited performance standards</a:t>
            </a:r>
          </a:p>
          <a:p>
            <a:pPr marL="227013" indent="-227013">
              <a:buFontTx/>
              <a:buChar char="•"/>
            </a:pPr>
            <a:r>
              <a:rPr lang="en-US" sz="2400">
                <a:solidFill>
                  <a:schemeClr val="tx2"/>
                </a:solidFill>
              </a:rPr>
              <a:t>Basing grades on a “lurking” bell curve</a:t>
            </a:r>
          </a:p>
        </p:txBody>
      </p:sp>
      <p:sp>
        <p:nvSpPr>
          <p:cNvPr id="38916" name="Text Box 4"/>
          <p:cNvSpPr txBox="1">
            <a:spLocks noChangeArrowheads="1"/>
          </p:cNvSpPr>
          <p:nvPr/>
        </p:nvSpPr>
        <p:spPr bwMode="auto">
          <a:xfrm>
            <a:off x="547648" y="889972"/>
            <a:ext cx="4621213" cy="304800"/>
          </a:xfrm>
          <a:prstGeom prst="rect">
            <a:avLst/>
          </a:prstGeom>
          <a:noFill/>
          <a:ln w="9525">
            <a:noFill/>
            <a:miter lim="800000"/>
            <a:headEnd/>
            <a:tailEnd/>
          </a:ln>
        </p:spPr>
        <p:txBody>
          <a:bodyPr wrap="none">
            <a:prstTxWarp prst="textNoShape">
              <a:avLst/>
            </a:prstTxWarp>
            <a:spAutoFit/>
          </a:bodyPr>
          <a:lstStyle/>
          <a:p>
            <a:r>
              <a:rPr lang="en-US" sz="1400">
                <a:solidFill>
                  <a:schemeClr val="tx2"/>
                </a:solidFill>
              </a:rPr>
              <a:t>Adapted from </a:t>
            </a:r>
            <a:r>
              <a:rPr lang="en-US" sz="1400" u="sng">
                <a:solidFill>
                  <a:schemeClr val="tx2"/>
                </a:solidFill>
              </a:rPr>
              <a:t>How to Grade for Learning</a:t>
            </a:r>
            <a:r>
              <a:rPr lang="en-US" sz="1400">
                <a:solidFill>
                  <a:schemeClr val="tx2"/>
                </a:solidFill>
              </a:rPr>
              <a:t>, Ken O’Connor</a:t>
            </a:r>
          </a:p>
        </p:txBody>
      </p:sp>
      <p:sp>
        <p:nvSpPr>
          <p:cNvPr id="6" name="Footer Placeholder 5"/>
          <p:cNvSpPr>
            <a:spLocks noGrp="1"/>
          </p:cNvSpPr>
          <p:nvPr>
            <p:ph type="ftr" sz="quarter" idx="11"/>
          </p:nvPr>
        </p:nvSpPr>
        <p:spPr/>
        <p:txBody>
          <a:bodyPr/>
          <a:lstStyle/>
          <a:p>
            <a:r>
              <a:rPr lang="en-US"/>
              <a:t>Laura Terrill Fair Lawn - Pascack 2015</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34</a:t>
            </a:fld>
            <a:endParaRPr 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183795" y="6388276"/>
            <a:ext cx="8752861" cy="369332"/>
          </a:xfrm>
          <a:prstGeom prst="rect">
            <a:avLst/>
          </a:prstGeom>
          <a:noFill/>
        </p:spPr>
        <p:txBody>
          <a:bodyPr wrap="square" rtlCol="0">
            <a:spAutoFit/>
          </a:bodyPr>
          <a:lstStyle/>
          <a:p>
            <a:r>
              <a:rPr lang="en-US">
                <a:latin typeface="Cambria"/>
                <a:cs typeface="Cambria"/>
              </a:rPr>
              <a:t>Grant Wiggins, 7 Keys to Effective Feedback, Educational Leadership, September 2012</a:t>
            </a:r>
          </a:p>
        </p:txBody>
      </p:sp>
      <p:sp>
        <p:nvSpPr>
          <p:cNvPr id="6" name="TextBox 5"/>
          <p:cNvSpPr txBox="1"/>
          <p:nvPr/>
        </p:nvSpPr>
        <p:spPr>
          <a:xfrm>
            <a:off x="3949700" y="1746250"/>
            <a:ext cx="4635500" cy="4524315"/>
          </a:xfrm>
          <a:prstGeom prst="rect">
            <a:avLst/>
          </a:prstGeom>
          <a:noFill/>
        </p:spPr>
        <p:txBody>
          <a:bodyPr wrap="square" rtlCol="0">
            <a:spAutoFit/>
          </a:bodyPr>
          <a:lstStyle/>
          <a:p>
            <a:r>
              <a:rPr lang="en-US" sz="2400">
                <a:latin typeface="Cambria"/>
                <a:cs typeface="Cambria"/>
              </a:rPr>
              <a:t>Advice, evaluation, grades—none of these provide the descriptive information that students need to reach their goals…..Whether feedback is just there to be grasped or is provided by another person, helpful feedback is goal-referenced; tangible and transparent; actionable; user-friendly (specific and personalized); timely; ongoing; and consistent. </a:t>
            </a:r>
          </a:p>
        </p:txBody>
      </p:sp>
      <p:pic>
        <p:nvPicPr>
          <p:cNvPr id="7" name="Picture 6" descr="feedback.png"/>
          <p:cNvPicPr>
            <a:picLocks noChangeAspect="1"/>
          </p:cNvPicPr>
          <p:nvPr/>
        </p:nvPicPr>
        <p:blipFill>
          <a:blip r:embed="rId2"/>
          <a:stretch>
            <a:fillRect/>
          </a:stretch>
        </p:blipFill>
        <p:spPr>
          <a:xfrm>
            <a:off x="391139" y="1746250"/>
            <a:ext cx="3558561" cy="3209544"/>
          </a:xfrm>
          <a:prstGeom prst="rect">
            <a:avLst/>
          </a:prstGeom>
        </p:spPr>
      </p:pic>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35</a:t>
            </a:fld>
            <a:endParaRPr lang="en-US"/>
          </a:p>
        </p:txBody>
      </p:sp>
      <p:sp>
        <p:nvSpPr>
          <p:cNvPr id="8" name="Footer Placeholder 7"/>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Getting the most out of a text</a:t>
            </a:r>
          </a:p>
        </p:txBody>
      </p:sp>
      <p:sp>
        <p:nvSpPr>
          <p:cNvPr id="3" name="Content Placeholder 2"/>
          <p:cNvSpPr>
            <a:spLocks noGrp="1"/>
          </p:cNvSpPr>
          <p:nvPr>
            <p:ph idx="1"/>
          </p:nvPr>
        </p:nvSpPr>
        <p:spPr>
          <a:xfrm>
            <a:off x="2286000" y="1943100"/>
            <a:ext cx="6480048" cy="4025900"/>
          </a:xfrm>
        </p:spPr>
        <p:txBody>
          <a:bodyPr>
            <a:normAutofit fontScale="92500"/>
          </a:bodyPr>
          <a:lstStyle/>
          <a:p>
            <a:r>
              <a:rPr lang="en-US"/>
              <a:t>What might you do as an </a:t>
            </a:r>
            <a:r>
              <a:rPr lang="en-US">
                <a:solidFill>
                  <a:srgbClr val="FF0000"/>
                </a:solidFill>
              </a:rPr>
              <a:t>interpretive</a:t>
            </a:r>
            <a:r>
              <a:rPr lang="en-US"/>
              <a:t> task? </a:t>
            </a:r>
          </a:p>
          <a:p>
            <a:endParaRPr lang="en-US"/>
          </a:p>
          <a:p>
            <a:r>
              <a:rPr lang="en-US"/>
              <a:t>What </a:t>
            </a:r>
            <a:r>
              <a:rPr lang="en-US">
                <a:solidFill>
                  <a:srgbClr val="FF0000"/>
                </a:solidFill>
              </a:rPr>
              <a:t>interpersonal</a:t>
            </a:r>
            <a:r>
              <a:rPr lang="en-US"/>
              <a:t> conversation do you imagine students having with others?</a:t>
            </a:r>
          </a:p>
          <a:p>
            <a:endParaRPr lang="en-US"/>
          </a:p>
          <a:p>
            <a:r>
              <a:rPr lang="en-US"/>
              <a:t>What might students do in the </a:t>
            </a:r>
            <a:r>
              <a:rPr lang="en-US">
                <a:solidFill>
                  <a:srgbClr val="FF0000"/>
                </a:solidFill>
              </a:rPr>
              <a:t>presentational</a:t>
            </a:r>
            <a:r>
              <a:rPr lang="en-US"/>
              <a:t> mode? </a:t>
            </a:r>
          </a:p>
          <a:p>
            <a:endParaRPr lang="en-US"/>
          </a:p>
        </p:txBody>
      </p:sp>
      <p:pic>
        <p:nvPicPr>
          <p:cNvPr id="4" name="Picture 8" descr="ReadingManiacs"/>
          <p:cNvPicPr>
            <a:picLocks noChangeAspect="1" noChangeArrowheads="1"/>
          </p:cNvPicPr>
          <p:nvPr/>
        </p:nvPicPr>
        <p:blipFill>
          <a:blip r:embed="rId2"/>
          <a:srcRect/>
          <a:stretch>
            <a:fillRect/>
          </a:stretch>
        </p:blipFill>
        <p:spPr bwMode="auto">
          <a:xfrm>
            <a:off x="347017" y="1732986"/>
            <a:ext cx="1241897" cy="932688"/>
          </a:xfrm>
          <a:prstGeom prst="rect">
            <a:avLst/>
          </a:prstGeom>
          <a:noFill/>
          <a:ln w="9525">
            <a:noFill/>
            <a:miter lim="800000"/>
            <a:headEnd/>
            <a:tailEnd/>
          </a:ln>
        </p:spPr>
      </p:pic>
      <p:pic>
        <p:nvPicPr>
          <p:cNvPr id="5" name="Picture 7" descr="P4220050-2"/>
          <p:cNvPicPr>
            <a:picLocks noChangeAspect="1" noChangeArrowheads="1"/>
          </p:cNvPicPr>
          <p:nvPr/>
        </p:nvPicPr>
        <p:blipFill>
          <a:blip r:embed="rId3"/>
          <a:srcRect/>
          <a:stretch>
            <a:fillRect/>
          </a:stretch>
        </p:blipFill>
        <p:spPr bwMode="auto">
          <a:xfrm>
            <a:off x="370523" y="4831318"/>
            <a:ext cx="1194884" cy="969264"/>
          </a:xfrm>
          <a:prstGeom prst="rect">
            <a:avLst/>
          </a:prstGeom>
          <a:noFill/>
          <a:ln w="9525">
            <a:noFill/>
            <a:miter lim="800000"/>
            <a:headEnd/>
            <a:tailEnd/>
          </a:ln>
        </p:spPr>
      </p:pic>
      <p:pic>
        <p:nvPicPr>
          <p:cNvPr id="6" name="Picture 5" descr="CCclipart"/>
          <p:cNvPicPr>
            <a:picLocks noChangeAspect="1" noChangeArrowheads="1"/>
          </p:cNvPicPr>
          <p:nvPr/>
        </p:nvPicPr>
        <p:blipFill>
          <a:blip r:embed="rId4"/>
          <a:srcRect/>
          <a:stretch>
            <a:fillRect/>
          </a:stretch>
        </p:blipFill>
        <p:spPr bwMode="auto">
          <a:xfrm>
            <a:off x="465306" y="3256518"/>
            <a:ext cx="1005319" cy="950976"/>
          </a:xfrm>
          <a:prstGeom prst="rect">
            <a:avLst/>
          </a:prstGeom>
          <a:noFill/>
          <a:ln w="9525">
            <a:noFill/>
            <a:miter lim="800000"/>
            <a:headEnd/>
            <a:tailEnd/>
          </a:ln>
        </p:spPr>
      </p:pic>
      <p:sp>
        <p:nvSpPr>
          <p:cNvPr id="7" name="Footer Placeholder 6"/>
          <p:cNvSpPr>
            <a:spLocks noGrp="1"/>
          </p:cNvSpPr>
          <p:nvPr>
            <p:ph type="ftr" sz="quarter" idx="11"/>
          </p:nvPr>
        </p:nvSpPr>
        <p:spPr/>
        <p:txBody>
          <a:bodyPr/>
          <a:lstStyle/>
          <a:p>
            <a:r>
              <a:rPr lang="en-US"/>
              <a:t>Laura Terrill Fair Lawn - Pascack 2015</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6" name="Picture 5" descr="preview-chien-perdu-1.jpg"/>
          <p:cNvPicPr>
            <a:picLocks noChangeAspect="1"/>
          </p:cNvPicPr>
          <p:nvPr/>
        </p:nvPicPr>
        <p:blipFill>
          <a:blip r:embed="rId3"/>
          <a:stretch>
            <a:fillRect/>
          </a:stretch>
        </p:blipFill>
        <p:spPr>
          <a:xfrm>
            <a:off x="-598971" y="0"/>
            <a:ext cx="5143500" cy="6858000"/>
          </a:xfrm>
          <a:prstGeom prst="rect">
            <a:avLst/>
          </a:prstGeom>
        </p:spPr>
      </p:pic>
      <p:pic>
        <p:nvPicPr>
          <p:cNvPr id="7" name="Picture 6" descr="tumblr_lwrqnb3XMI1qk8knso1_500.jpg"/>
          <p:cNvPicPr>
            <a:picLocks noChangeAspect="1"/>
          </p:cNvPicPr>
          <p:nvPr/>
        </p:nvPicPr>
        <p:blipFill>
          <a:blip r:embed="rId4"/>
          <a:stretch>
            <a:fillRect/>
          </a:stretch>
        </p:blipFill>
        <p:spPr>
          <a:xfrm>
            <a:off x="4133808" y="0"/>
            <a:ext cx="5143500" cy="6858000"/>
          </a:xfrm>
          <a:prstGeom prst="rect">
            <a:avLst/>
          </a:prstGeom>
        </p:spPr>
      </p:pic>
      <p:sp>
        <p:nvSpPr>
          <p:cNvPr id="4" name="Footer Placeholder 3"/>
          <p:cNvSpPr>
            <a:spLocks noGrp="1"/>
          </p:cNvSpPr>
          <p:nvPr>
            <p:ph type="ftr" sz="quarter" idx="11"/>
          </p:nvPr>
        </p:nvSpPr>
        <p:spPr/>
        <p:txBody>
          <a:bodyPr/>
          <a:lstStyle/>
          <a:p>
            <a:r>
              <a:rPr lang="en-US"/>
              <a:t>Laura Terrill Fair Lawn - Pascack 2015</a:t>
            </a:r>
          </a:p>
        </p:txBody>
      </p:sp>
      <p:sp>
        <p:nvSpPr>
          <p:cNvPr id="8" name="Slide Number Placeholder 7"/>
          <p:cNvSpPr>
            <a:spLocks noGrp="1"/>
          </p:cNvSpPr>
          <p:nvPr>
            <p:ph type="sldNum" sz="quarter" idx="12"/>
          </p:nvPr>
        </p:nvSpPr>
        <p:spPr/>
        <p:txBody>
          <a:bodyPr/>
          <a:lstStyle/>
          <a:p>
            <a:fld id="{74C2F60E-34D8-DD42-93FD-7BD7AE432328}" type="slidenum">
              <a:rPr lang="en-US"/>
              <a:pPr/>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324"/>
            <a:ext cx="8229600" cy="1066800"/>
          </a:xfrm>
        </p:spPr>
        <p:txBody>
          <a:bodyPr>
            <a:normAutofit/>
          </a:bodyPr>
          <a:lstStyle/>
          <a:p>
            <a:r>
              <a:rPr lang="en-US" sz="3200"/>
              <a:t>Contemporary Life: Our Animal Friends</a:t>
            </a:r>
          </a:p>
        </p:txBody>
      </p:sp>
      <p:pic>
        <p:nvPicPr>
          <p:cNvPr id="5" name="Picture 8" descr="ReadingManiacs"/>
          <p:cNvPicPr>
            <a:picLocks noChangeAspect="1" noChangeArrowheads="1"/>
          </p:cNvPicPr>
          <p:nvPr/>
        </p:nvPicPr>
        <p:blipFill>
          <a:blip r:embed="rId2"/>
          <a:srcRect/>
          <a:stretch>
            <a:fillRect/>
          </a:stretch>
        </p:blipFill>
        <p:spPr bwMode="auto">
          <a:xfrm>
            <a:off x="181917" y="1732986"/>
            <a:ext cx="1241897" cy="932688"/>
          </a:xfrm>
          <a:prstGeom prst="rect">
            <a:avLst/>
          </a:prstGeom>
          <a:noFill/>
          <a:ln w="9525">
            <a:noFill/>
            <a:miter lim="800000"/>
            <a:headEnd/>
            <a:tailEnd/>
          </a:ln>
        </p:spPr>
      </p:pic>
      <p:pic>
        <p:nvPicPr>
          <p:cNvPr id="6" name="Picture 7" descr="P4220050-2"/>
          <p:cNvPicPr>
            <a:picLocks noChangeAspect="1" noChangeArrowheads="1"/>
          </p:cNvPicPr>
          <p:nvPr/>
        </p:nvPicPr>
        <p:blipFill>
          <a:blip r:embed="rId3"/>
          <a:srcRect/>
          <a:stretch>
            <a:fillRect/>
          </a:stretch>
        </p:blipFill>
        <p:spPr bwMode="auto">
          <a:xfrm>
            <a:off x="205423" y="3370818"/>
            <a:ext cx="1194884" cy="969264"/>
          </a:xfrm>
          <a:prstGeom prst="rect">
            <a:avLst/>
          </a:prstGeom>
          <a:noFill/>
          <a:ln w="9525">
            <a:noFill/>
            <a:miter lim="800000"/>
            <a:headEnd/>
            <a:tailEnd/>
          </a:ln>
        </p:spPr>
      </p:pic>
      <p:pic>
        <p:nvPicPr>
          <p:cNvPr id="7" name="Picture 6" descr="CCclipart"/>
          <p:cNvPicPr>
            <a:picLocks noChangeAspect="1" noChangeArrowheads="1"/>
          </p:cNvPicPr>
          <p:nvPr/>
        </p:nvPicPr>
        <p:blipFill>
          <a:blip r:embed="rId4"/>
          <a:srcRect/>
          <a:stretch>
            <a:fillRect/>
          </a:stretch>
        </p:blipFill>
        <p:spPr bwMode="auto">
          <a:xfrm>
            <a:off x="300206" y="5198531"/>
            <a:ext cx="1005319" cy="950976"/>
          </a:xfrm>
          <a:prstGeom prst="rect">
            <a:avLst/>
          </a:prstGeom>
          <a:noFill/>
          <a:ln w="9525">
            <a:noFill/>
            <a:miter lim="800000"/>
            <a:headEnd/>
            <a:tailEnd/>
          </a:ln>
        </p:spPr>
      </p:pic>
      <p:sp>
        <p:nvSpPr>
          <p:cNvPr id="9" name="TextBox 8"/>
          <p:cNvSpPr txBox="1"/>
          <p:nvPr/>
        </p:nvSpPr>
        <p:spPr>
          <a:xfrm>
            <a:off x="2184401" y="1599166"/>
            <a:ext cx="6502400" cy="1569660"/>
          </a:xfrm>
          <a:prstGeom prst="rect">
            <a:avLst/>
          </a:prstGeom>
          <a:noFill/>
        </p:spPr>
        <p:txBody>
          <a:bodyPr wrap="square" rtlCol="0">
            <a:spAutoFit/>
          </a:bodyPr>
          <a:lstStyle/>
          <a:p>
            <a:r>
              <a:rPr lang="en-US" sz="2400"/>
              <a:t>Read individually. Select the 4 most important words and be prepared to say why.  Complete a graphic organizer – positive and negative traits, physical and personality traits, etc. </a:t>
            </a:r>
          </a:p>
        </p:txBody>
      </p:sp>
      <p:sp>
        <p:nvSpPr>
          <p:cNvPr id="8" name="TextBox 7"/>
          <p:cNvSpPr txBox="1"/>
          <p:nvPr/>
        </p:nvSpPr>
        <p:spPr>
          <a:xfrm>
            <a:off x="2184401" y="5258521"/>
            <a:ext cx="6502400" cy="830997"/>
          </a:xfrm>
          <a:prstGeom prst="rect">
            <a:avLst/>
          </a:prstGeom>
          <a:noFill/>
        </p:spPr>
        <p:txBody>
          <a:bodyPr wrap="square" rtlCol="0">
            <a:spAutoFit/>
          </a:bodyPr>
          <a:lstStyle/>
          <a:p>
            <a:r>
              <a:rPr lang="en-US" sz="2400"/>
              <a:t>Imagine the conversation that you might have if you called Tatiana. </a:t>
            </a:r>
          </a:p>
        </p:txBody>
      </p:sp>
      <p:sp>
        <p:nvSpPr>
          <p:cNvPr id="10" name="TextBox 9"/>
          <p:cNvSpPr txBox="1"/>
          <p:nvPr/>
        </p:nvSpPr>
        <p:spPr>
          <a:xfrm>
            <a:off x="2184401" y="3439952"/>
            <a:ext cx="6502400" cy="830997"/>
          </a:xfrm>
          <a:prstGeom prst="rect">
            <a:avLst/>
          </a:prstGeom>
          <a:noFill/>
        </p:spPr>
        <p:txBody>
          <a:bodyPr wrap="square" rtlCol="0">
            <a:spAutoFit/>
          </a:bodyPr>
          <a:lstStyle/>
          <a:p>
            <a:r>
              <a:rPr lang="en-US" sz="2400"/>
              <a:t>Generate statements encouraging adoption of pets in general. </a:t>
            </a:r>
          </a:p>
        </p:txBody>
      </p:sp>
      <p:sp>
        <p:nvSpPr>
          <p:cNvPr id="11" name="Footer Placeholder 10"/>
          <p:cNvSpPr>
            <a:spLocks noGrp="1"/>
          </p:cNvSpPr>
          <p:nvPr>
            <p:ph type="ftr" sz="quarter" idx="11"/>
          </p:nvPr>
        </p:nvSpPr>
        <p:spPr/>
        <p:txBody>
          <a:bodyPr/>
          <a:lstStyle/>
          <a:p>
            <a:r>
              <a:rPr lang="en-US"/>
              <a:t>Laura Terrill Fair Lawn - Pascack 2015</a:t>
            </a:r>
          </a:p>
        </p:txBody>
      </p:sp>
      <p:sp>
        <p:nvSpPr>
          <p:cNvPr id="12" name="Slide Number Placeholder 11"/>
          <p:cNvSpPr>
            <a:spLocks noGrp="1"/>
          </p:cNvSpPr>
          <p:nvPr>
            <p:ph type="sldNum" sz="quarter" idx="12"/>
          </p:nvPr>
        </p:nvSpPr>
        <p:spPr/>
        <p:txBody>
          <a:bodyPr>
            <a:normAutofit fontScale="85000" lnSpcReduction="20000"/>
          </a:bodyPr>
          <a:lstStyle/>
          <a:p>
            <a:fld id="{74C2F60E-34D8-DD42-93FD-7BD7AE432328}" type="slidenum">
              <a:rPr lang="en-US"/>
              <a:pPr/>
              <a:t>38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8931" name="Text Box 3"/>
          <p:cNvSpPr txBox="1">
            <a:spLocks noChangeArrowheads="1"/>
          </p:cNvSpPr>
          <p:nvPr/>
        </p:nvSpPr>
        <p:spPr bwMode="auto">
          <a:xfrm>
            <a:off x="304800" y="1981200"/>
            <a:ext cx="2441494" cy="1569660"/>
          </a:xfrm>
          <a:prstGeom prst="rect">
            <a:avLst/>
          </a:prstGeom>
          <a:noFill/>
          <a:ln w="9525">
            <a:noFill/>
            <a:miter lim="800000"/>
            <a:headEnd/>
            <a:tailEnd/>
          </a:ln>
        </p:spPr>
        <p:txBody>
          <a:bodyPr wrap="none">
            <a:prstTxWarp prst="textNoShape">
              <a:avLst/>
            </a:prstTxWarp>
            <a:spAutoFit/>
          </a:bodyPr>
          <a:lstStyle/>
          <a:p>
            <a:r>
              <a:rPr lang="en-US" sz="3200">
                <a:solidFill>
                  <a:schemeClr val="tx2"/>
                </a:solidFill>
              </a:rPr>
              <a:t>performance</a:t>
            </a:r>
          </a:p>
          <a:p>
            <a:r>
              <a:rPr lang="en-US" sz="3200">
                <a:solidFill>
                  <a:schemeClr val="tx2"/>
                </a:solidFill>
              </a:rPr>
              <a:t>interpretive</a:t>
            </a:r>
          </a:p>
          <a:p>
            <a:r>
              <a:rPr lang="en-US" sz="3200">
                <a:solidFill>
                  <a:schemeClr val="tx2"/>
                </a:solidFill>
              </a:rPr>
              <a:t>functions</a:t>
            </a:r>
          </a:p>
        </p:txBody>
      </p:sp>
      <p:sp>
        <p:nvSpPr>
          <p:cNvPr id="1148932" name="Text Box 4"/>
          <p:cNvSpPr txBox="1">
            <a:spLocks noChangeArrowheads="1"/>
          </p:cNvSpPr>
          <p:nvPr/>
        </p:nvSpPr>
        <p:spPr bwMode="auto">
          <a:xfrm>
            <a:off x="5486400" y="3946525"/>
            <a:ext cx="2557463" cy="2062163"/>
          </a:xfrm>
          <a:prstGeom prst="rect">
            <a:avLst/>
          </a:prstGeom>
          <a:noFill/>
          <a:ln w="9525">
            <a:noFill/>
            <a:miter lim="800000"/>
            <a:headEnd/>
            <a:tailEnd/>
          </a:ln>
        </p:spPr>
        <p:txBody>
          <a:bodyPr wrap="none">
            <a:prstTxWarp prst="textNoShape">
              <a:avLst/>
            </a:prstTxWarp>
            <a:spAutoFit/>
          </a:bodyPr>
          <a:lstStyle/>
          <a:p>
            <a:r>
              <a:rPr lang="en-US" sz="3200">
                <a:solidFill>
                  <a:schemeClr val="tx2"/>
                </a:solidFill>
              </a:rPr>
              <a:t>proficiency</a:t>
            </a:r>
          </a:p>
          <a:p>
            <a:r>
              <a:rPr lang="en-US" sz="3200">
                <a:solidFill>
                  <a:schemeClr val="tx2"/>
                </a:solidFill>
              </a:rPr>
              <a:t>assessment</a:t>
            </a:r>
          </a:p>
          <a:p>
            <a:r>
              <a:rPr lang="en-US" sz="3200">
                <a:solidFill>
                  <a:schemeClr val="tx2"/>
                </a:solidFill>
              </a:rPr>
              <a:t>interpersonal</a:t>
            </a:r>
          </a:p>
          <a:p>
            <a:endParaRPr lang="en-US" sz="3200">
              <a:solidFill>
                <a:schemeClr val="tx2"/>
              </a:solidFill>
            </a:endParaRPr>
          </a:p>
        </p:txBody>
      </p:sp>
      <p:pic>
        <p:nvPicPr>
          <p:cNvPr id="225284" name="Picture 5" descr="password_titlecard"/>
          <p:cNvPicPr>
            <a:picLocks noChangeAspect="1" noChangeArrowheads="1"/>
          </p:cNvPicPr>
          <p:nvPr/>
        </p:nvPicPr>
        <p:blipFill>
          <a:blip r:embed="rId3"/>
          <a:srcRect/>
          <a:stretch>
            <a:fillRect/>
          </a:stretch>
        </p:blipFill>
        <p:spPr bwMode="auto">
          <a:xfrm>
            <a:off x="4588973" y="585069"/>
            <a:ext cx="4033838" cy="2268537"/>
          </a:xfrm>
          <a:prstGeom prst="rect">
            <a:avLst/>
          </a:prstGeom>
          <a:noFill/>
          <a:ln w="9525">
            <a:noFill/>
            <a:miter lim="800000"/>
            <a:headEnd/>
            <a:tailEnd/>
          </a:ln>
        </p:spPr>
      </p:pic>
      <p:sp>
        <p:nvSpPr>
          <p:cNvPr id="225286" name="Footer Placeholder 6"/>
          <p:cNvSpPr>
            <a:spLocks noGrp="1"/>
          </p:cNvSpPr>
          <p:nvPr>
            <p:ph type="ftr" sz="quarter" idx="11"/>
          </p:nvPr>
        </p:nvSpPr>
        <p:spPr bwMode="auto">
          <a:xfrm>
            <a:off x="108416" y="6430962"/>
            <a:ext cx="5421083" cy="365125"/>
          </a:xfrm>
          <a:noFill/>
          <a:ln>
            <a:miter lim="800000"/>
            <a:headEnd/>
            <a:tailEnd/>
          </a:ln>
        </p:spPr>
        <p:txBody>
          <a:bodyPr vert="horz" wrap="square" lIns="91440" tIns="45720" rIns="91440" bIns="45720" numCol="1" anchor="t" anchorCtr="0" compatLnSpc="1">
            <a:prstTxWarp prst="textNoShape">
              <a:avLst/>
            </a:prstTxWarp>
          </a:bodyPr>
          <a:lstStyle/>
          <a:p>
            <a:r>
              <a:rPr lang="en-US" sz="1200">
                <a:solidFill>
                  <a:srgbClr val="326064"/>
                </a:solidFill>
                <a:latin typeface="Arial" pitchFamily="-84" charset="0"/>
                <a:ea typeface="ＭＳ Ｐゴシック" pitchFamily="-84" charset="-128"/>
                <a:cs typeface="ＭＳ Ｐゴシック" pitchFamily="-84" charset="-128"/>
              </a:rPr>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39</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48931"/>
                                        </p:tgtEl>
                                        <p:attrNameLst>
                                          <p:attrName>style.visibility</p:attrName>
                                        </p:attrNameLst>
                                      </p:cBhvr>
                                      <p:to>
                                        <p:strVal val="visible"/>
                                      </p:to>
                                    </p:set>
                                    <p:animEffect transition="in" filter="checkerboard(across)">
                                      <p:cBhvr>
                                        <p:cTn id="7" dur="500"/>
                                        <p:tgtEl>
                                          <p:spTgt spid="1148931"/>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1148932"/>
                                        </p:tgtEl>
                                        <p:attrNameLst>
                                          <p:attrName>style.visibility</p:attrName>
                                        </p:attrNameLst>
                                      </p:cBhvr>
                                      <p:to>
                                        <p:strVal val="visible"/>
                                      </p:to>
                                    </p:set>
                                    <p:anim calcmode="lin" valueType="num">
                                      <p:cBhvr>
                                        <p:cTn id="12" dur="500" decel="50000" fill="hold">
                                          <p:stCondLst>
                                            <p:cond delay="0"/>
                                          </p:stCondLst>
                                        </p:cTn>
                                        <p:tgtEl>
                                          <p:spTgt spid="1148932"/>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148932"/>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148932"/>
                                        </p:tgtEl>
                                        <p:attrNameLst>
                                          <p:attrName>ppt_w</p:attrName>
                                        </p:attrNameLst>
                                      </p:cBhvr>
                                      <p:tavLst>
                                        <p:tav tm="0">
                                          <p:val>
                                            <p:strVal val="#ppt_w*.05"/>
                                          </p:val>
                                        </p:tav>
                                        <p:tav tm="100000">
                                          <p:val>
                                            <p:strVal val="#ppt_w"/>
                                          </p:val>
                                        </p:tav>
                                      </p:tavLst>
                                    </p:anim>
                                    <p:anim calcmode="lin" valueType="num">
                                      <p:cBhvr>
                                        <p:cTn id="15" dur="1000" fill="hold"/>
                                        <p:tgtEl>
                                          <p:spTgt spid="1148932"/>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148932"/>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148932"/>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148932"/>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148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8931" grpId="0"/>
      <p:bldP spid="1148932" grpId="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42" name="Rectangle 1026"/>
          <p:cNvSpPr>
            <a:spLocks noGrp="1" noChangeArrowheads="1"/>
          </p:cNvSpPr>
          <p:nvPr>
            <p:ph type="title"/>
          </p:nvPr>
        </p:nvSpPr>
        <p:spPr/>
        <p:txBody>
          <a:bodyPr/>
          <a:lstStyle/>
          <a:p>
            <a:pPr eaLnBrk="1" hangingPunct="1"/>
            <a:r>
              <a:rPr lang="en-US" sz="3200">
                <a:solidFill>
                  <a:srgbClr val="000000"/>
                </a:solidFill>
                <a:ea typeface="ＭＳ Ｐゴシック" pitchFamily="-84" charset="-128"/>
                <a:cs typeface="ＭＳ Ｐゴシック" pitchFamily="-84" charset="-128"/>
              </a:rPr>
              <a:t>Strategies for Cooperative Work</a:t>
            </a:r>
          </a:p>
        </p:txBody>
      </p:sp>
      <p:sp>
        <p:nvSpPr>
          <p:cNvPr id="163848" name="Slide Number Placeholder 8"/>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FD4E1E55-E1BB-FB47-B028-3FB941676BB7}" type="slidenum">
              <a:rPr lang="en-US">
                <a:latin typeface="Arial" pitchFamily="-84" charset="0"/>
                <a:ea typeface="ＭＳ Ｐゴシック" pitchFamily="-84" charset="-128"/>
                <a:cs typeface="ＭＳ Ｐゴシック" pitchFamily="-84" charset="-128"/>
              </a:rPr>
              <a:pPr/>
              <a:t>4</a:t>
            </a:fld>
            <a:endParaRPr lang="en-US">
              <a:latin typeface="Arial" pitchFamily="-84" charset="0"/>
              <a:ea typeface="ＭＳ Ｐゴシック" pitchFamily="-84" charset="-128"/>
              <a:cs typeface="ＭＳ Ｐゴシック" pitchFamily="-84" charset="-128"/>
            </a:endParaRPr>
          </a:p>
        </p:txBody>
      </p:sp>
      <p:sp>
        <p:nvSpPr>
          <p:cNvPr id="163843" name="Text Box 1027"/>
          <p:cNvSpPr txBox="1">
            <a:spLocks noChangeArrowheads="1"/>
          </p:cNvSpPr>
          <p:nvPr/>
        </p:nvSpPr>
        <p:spPr bwMode="auto">
          <a:xfrm>
            <a:off x="342900" y="1630363"/>
            <a:ext cx="8458200" cy="4770437"/>
          </a:xfrm>
          <a:prstGeom prst="rect">
            <a:avLst/>
          </a:prstGeom>
          <a:noFill/>
          <a:ln w="9525">
            <a:noFill/>
            <a:miter lim="800000"/>
            <a:headEnd/>
            <a:tailEnd/>
          </a:ln>
        </p:spPr>
        <p:txBody>
          <a:bodyPr>
            <a:prstTxWarp prst="textNoShape">
              <a:avLst/>
            </a:prstTxWarp>
            <a:spAutoFit/>
          </a:bodyPr>
          <a:lstStyle/>
          <a:p>
            <a:r>
              <a:rPr lang="en-US" sz="3200" i="1">
                <a:solidFill>
                  <a:schemeClr val="tx2"/>
                </a:solidFill>
              </a:rPr>
              <a:t>Think – Write - Pair - Share</a:t>
            </a:r>
            <a:r>
              <a:rPr lang="en-US" sz="3200">
                <a:solidFill>
                  <a:schemeClr val="tx2"/>
                </a:solidFill>
              </a:rPr>
              <a:t>	</a:t>
            </a:r>
            <a:endParaRPr lang="en-US">
              <a:solidFill>
                <a:schemeClr val="tx2"/>
              </a:solidFill>
            </a:endParaRPr>
          </a:p>
          <a:p>
            <a:endParaRPr lang="en-US">
              <a:solidFill>
                <a:schemeClr val="tx2"/>
              </a:solidFill>
            </a:endParaRPr>
          </a:p>
          <a:p>
            <a:r>
              <a:rPr lang="en-US" sz="2800">
                <a:solidFill>
                  <a:schemeClr val="tx2"/>
                </a:solidFill>
              </a:rPr>
              <a:t>The teacher poses a problem </a:t>
            </a:r>
          </a:p>
          <a:p>
            <a:r>
              <a:rPr lang="en-US" sz="2800">
                <a:solidFill>
                  <a:schemeClr val="tx2"/>
                </a:solidFill>
              </a:rPr>
              <a:t>or presents a topic.  Students </a:t>
            </a:r>
          </a:p>
          <a:p>
            <a:r>
              <a:rPr lang="en-US" sz="2800">
                <a:solidFill>
                  <a:schemeClr val="tx2"/>
                </a:solidFill>
              </a:rPr>
              <a:t>are given time to think and may be</a:t>
            </a:r>
          </a:p>
          <a:p>
            <a:r>
              <a:rPr lang="en-US" sz="2800">
                <a:solidFill>
                  <a:schemeClr val="tx2"/>
                </a:solidFill>
              </a:rPr>
              <a:t>asked to jot down their thoughts or asked to respond individually using</a:t>
            </a:r>
            <a:r>
              <a:rPr lang="en-US" sz="2800" i="1">
                <a:solidFill>
                  <a:schemeClr val="tx2"/>
                </a:solidFill>
              </a:rPr>
              <a:t> </a:t>
            </a:r>
            <a:r>
              <a:rPr lang="en-US" sz="2800">
                <a:solidFill>
                  <a:schemeClr val="tx2"/>
                </a:solidFill>
              </a:rPr>
              <a:t>tools such as </a:t>
            </a:r>
            <a:r>
              <a:rPr lang="en-US" sz="2800" i="1">
                <a:solidFill>
                  <a:schemeClr val="tx2"/>
                </a:solidFill>
              </a:rPr>
              <a:t>polleverywhere</a:t>
            </a:r>
            <a:r>
              <a:rPr lang="en-US" sz="2800">
                <a:solidFill>
                  <a:schemeClr val="tx2"/>
                </a:solidFill>
              </a:rPr>
              <a:t>. They then pair with another student to discuss the topic or compare responses.  Finally, they share their thoughts with the whole class.</a:t>
            </a:r>
          </a:p>
          <a:p>
            <a:endParaRPr lang="en-US" i="1">
              <a:solidFill>
                <a:schemeClr val="tx2"/>
              </a:solidFill>
            </a:endParaRPr>
          </a:p>
        </p:txBody>
      </p:sp>
      <p:pic>
        <p:nvPicPr>
          <p:cNvPr id="163844" name="Picture 7" descr="tn_Education00002.gif"/>
          <p:cNvPicPr>
            <a:picLocks noChangeAspect="1"/>
          </p:cNvPicPr>
          <p:nvPr/>
        </p:nvPicPr>
        <p:blipFill>
          <a:blip r:embed="rId3"/>
          <a:srcRect/>
          <a:stretch>
            <a:fillRect/>
          </a:stretch>
        </p:blipFill>
        <p:spPr bwMode="auto">
          <a:xfrm>
            <a:off x="6391275" y="2219325"/>
            <a:ext cx="933450" cy="904875"/>
          </a:xfrm>
          <a:prstGeom prst="rect">
            <a:avLst/>
          </a:prstGeom>
          <a:noFill/>
          <a:ln w="9525">
            <a:noFill/>
            <a:miter lim="800000"/>
            <a:headEnd/>
            <a:tailEnd/>
          </a:ln>
        </p:spPr>
      </p:pic>
      <p:pic>
        <p:nvPicPr>
          <p:cNvPr id="163845" name="Picture 8" descr="tn_Education00006.gif"/>
          <p:cNvPicPr>
            <a:picLocks noChangeAspect="1"/>
          </p:cNvPicPr>
          <p:nvPr/>
        </p:nvPicPr>
        <p:blipFill>
          <a:blip r:embed="rId4"/>
          <a:srcRect/>
          <a:stretch>
            <a:fillRect/>
          </a:stretch>
        </p:blipFill>
        <p:spPr bwMode="auto">
          <a:xfrm>
            <a:off x="7305675" y="2676525"/>
            <a:ext cx="923925" cy="904875"/>
          </a:xfrm>
          <a:prstGeom prst="rect">
            <a:avLst/>
          </a:prstGeom>
          <a:noFill/>
          <a:ln w="9525">
            <a:noFill/>
            <a:miter lim="800000"/>
            <a:headEnd/>
            <a:tailEnd/>
          </a:ln>
        </p:spPr>
      </p:pic>
      <p:pic>
        <p:nvPicPr>
          <p:cNvPr id="163846" name="Picture 9" descr="tn_education074.gif"/>
          <p:cNvPicPr>
            <a:picLocks noChangeAspect="1"/>
          </p:cNvPicPr>
          <p:nvPr/>
        </p:nvPicPr>
        <p:blipFill>
          <a:blip r:embed="rId5"/>
          <a:srcRect/>
          <a:stretch>
            <a:fillRect/>
          </a:stretch>
        </p:blipFill>
        <p:spPr bwMode="auto">
          <a:xfrm>
            <a:off x="5486400" y="1771650"/>
            <a:ext cx="904875" cy="904875"/>
          </a:xfrm>
          <a:prstGeom prst="rect">
            <a:avLst/>
          </a:prstGeom>
          <a:noFill/>
          <a:ln w="9525">
            <a:noFill/>
            <a:miter lim="800000"/>
            <a:headEnd/>
            <a:tailEnd/>
          </a:ln>
        </p:spPr>
      </p:pic>
      <p:sp>
        <p:nvSpPr>
          <p:cNvPr id="8" name="Footer Placeholder 7"/>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 Fair Lawn - Pascack 2015</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t>“If you want to feel secure,</a:t>
            </a:r>
            <a:br>
              <a:rPr lang="en-US" sz="2800"/>
            </a:br>
            <a:r>
              <a:rPr lang="en-US" sz="2800"/>
              <a:t>Do what you already know how to do.</a:t>
            </a:r>
          </a:p>
          <a:p>
            <a:pPr algn="ctr"/>
            <a:endParaRPr lang="en-US" sz="2800"/>
          </a:p>
          <a:p>
            <a:pPr algn="ctr"/>
            <a:r>
              <a:rPr lang="en-US" sz="2800"/>
              <a:t>If you want to be a true professional and continue to grow…</a:t>
            </a:r>
          </a:p>
          <a:p>
            <a:pPr algn="ctr"/>
            <a:r>
              <a:rPr lang="en-US" sz="2800"/>
              <a:t>Go to the cutting edge of your competence,</a:t>
            </a:r>
          </a:p>
          <a:p>
            <a:pPr algn="ctr"/>
            <a:r>
              <a:rPr lang="en-US" sz="2800"/>
              <a:t>Which means a temporary loss of security.</a:t>
            </a:r>
          </a:p>
          <a:p>
            <a:pPr algn="ctr"/>
            <a:endParaRPr lang="en-US" sz="2800"/>
          </a:p>
          <a:p>
            <a:pPr algn="ctr"/>
            <a:r>
              <a:rPr lang="en-US" sz="2800"/>
              <a:t>So whenever you don’t quite </a:t>
            </a:r>
          </a:p>
          <a:p>
            <a:pPr algn="ctr"/>
            <a:r>
              <a:rPr lang="en-US" sz="2800"/>
              <a:t>know what you’re doing,</a:t>
            </a:r>
          </a:p>
          <a:p>
            <a:pPr algn="ctr"/>
            <a:r>
              <a:rPr lang="en-US" sz="2800"/>
              <a:t>know you’re growing!”</a:t>
            </a:r>
          </a:p>
          <a:p>
            <a:pPr algn="ctr"/>
            <a:endParaRPr lang="en-US" sz="2800"/>
          </a:p>
          <a:p>
            <a:pPr algn="ctr"/>
            <a:r>
              <a:rPr lang="en-US"/>
              <a:t>Madeline Hunter 1987</a:t>
            </a:r>
          </a:p>
        </p:txBody>
      </p:sp>
      <p:sp>
        <p:nvSpPr>
          <p:cNvPr id="5" name="Slide Number Placeholder 4"/>
          <p:cNvSpPr>
            <a:spLocks noGrp="1"/>
          </p:cNvSpPr>
          <p:nvPr>
            <p:ph type="sldNum" sz="quarter" idx="12"/>
          </p:nvPr>
        </p:nvSpPr>
        <p:spPr/>
        <p:txBody>
          <a:bodyPr/>
          <a:lstStyle/>
          <a:p>
            <a:fld id="{74C2F60E-34D8-DD42-93FD-7BD7AE432328}" type="slidenum">
              <a:rPr lang="en-US"/>
              <a:pPr/>
              <a:t>40</a:t>
            </a:fld>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BFBFE772-F067-3842-8CC0-72EEDDFF6088}" type="slidenum">
              <a:rPr lang="en-US" smtClean="0">
                <a:latin typeface="Arial" pitchFamily="-84" charset="0"/>
                <a:ea typeface="ＭＳ Ｐゴシック" pitchFamily="-84" charset="-128"/>
                <a:cs typeface="ＭＳ Ｐゴシック" pitchFamily="-84" charset="-128"/>
              </a:rPr>
              <a:pPr/>
              <a:t>41</a:t>
            </a:fld>
            <a:endParaRPr lang="en-US" smtClean="0">
              <a:latin typeface="Arial" pitchFamily="-84" charset="0"/>
              <a:ea typeface="ＭＳ Ｐゴシック" pitchFamily="-84" charset="-128"/>
              <a:cs typeface="ＭＳ Ｐゴシック" pitchFamily="-84" charset="-128"/>
            </a:endParaRPr>
          </a:p>
        </p:txBody>
      </p:sp>
      <p:pic>
        <p:nvPicPr>
          <p:cNvPr id="29699" name="Picture 2" descr="http://media-cache-lt0.pinterest.com/550x/e6/82/ff/e682ff2099fcacec60dcd5b941207f73.jpg"/>
          <p:cNvPicPr>
            <a:picLocks noChangeAspect="1" noChangeArrowheads="1"/>
          </p:cNvPicPr>
          <p:nvPr/>
        </p:nvPicPr>
        <p:blipFill>
          <a:blip r:embed="rId2"/>
          <a:srcRect/>
          <a:stretch>
            <a:fillRect/>
          </a:stretch>
        </p:blipFill>
        <p:spPr bwMode="auto">
          <a:xfrm>
            <a:off x="1828800" y="1676400"/>
            <a:ext cx="5481638" cy="3836988"/>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1602" name="Text Box 3"/>
          <p:cNvSpPr txBox="1">
            <a:spLocks noChangeArrowheads="1"/>
          </p:cNvSpPr>
          <p:nvPr/>
        </p:nvSpPr>
        <p:spPr bwMode="auto">
          <a:xfrm>
            <a:off x="4248365" y="2868375"/>
            <a:ext cx="4652536" cy="2677656"/>
          </a:xfrm>
          <a:prstGeom prst="rect">
            <a:avLst/>
          </a:prstGeom>
          <a:noFill/>
          <a:ln w="9525">
            <a:noFill/>
            <a:miter lim="800000"/>
            <a:headEnd/>
            <a:tailEnd/>
          </a:ln>
        </p:spPr>
        <p:txBody>
          <a:bodyPr wrap="none">
            <a:prstTxWarp prst="textNoShape">
              <a:avLst/>
            </a:prstTxWarp>
            <a:spAutoFit/>
          </a:bodyPr>
          <a:lstStyle/>
          <a:p>
            <a:pPr algn="ctr"/>
            <a:r>
              <a:rPr lang="en-US" sz="2400">
                <a:solidFill>
                  <a:srgbClr val="000000"/>
                </a:solidFill>
              </a:rPr>
              <a:t>Laura Terrill</a:t>
            </a:r>
          </a:p>
          <a:p>
            <a:pPr algn="ctr"/>
            <a:r>
              <a:rPr lang="en-US" sz="2400">
                <a:solidFill>
                  <a:srgbClr val="000000"/>
                </a:solidFill>
              </a:rPr>
              <a:t>World Language / ELL Consultant</a:t>
            </a:r>
          </a:p>
          <a:p>
            <a:pPr algn="ctr"/>
            <a:r>
              <a:rPr lang="en-US" sz="2400">
                <a:solidFill>
                  <a:srgbClr val="000000"/>
                </a:solidFill>
              </a:rPr>
              <a:t>Email:  </a:t>
            </a:r>
            <a:r>
              <a:rPr lang="en-US" sz="2400">
                <a:solidFill>
                  <a:srgbClr val="000000"/>
                </a:solidFill>
                <a:hlinkClick r:id="rId2"/>
              </a:rPr>
              <a:t>lterrill@gmail.com</a:t>
            </a:r>
            <a:endParaRPr lang="en-US" sz="2400">
              <a:solidFill>
                <a:srgbClr val="000000"/>
              </a:solidFill>
            </a:endParaRPr>
          </a:p>
          <a:p>
            <a:pPr algn="ctr"/>
            <a:r>
              <a:rPr lang="en-US" sz="2400">
                <a:solidFill>
                  <a:srgbClr val="000000"/>
                </a:solidFill>
              </a:rPr>
              <a:t>Wiki: lauraterrill.wikispaces.com</a:t>
            </a:r>
          </a:p>
          <a:p>
            <a:pPr algn="ctr"/>
            <a:r>
              <a:rPr lang="en-US" sz="2400">
                <a:solidFill>
                  <a:srgbClr val="000000"/>
                </a:solidFill>
              </a:rPr>
              <a:t>lterrillflp.wikispaces.com</a:t>
            </a:r>
          </a:p>
          <a:p>
            <a:pPr algn="ctr"/>
            <a:endParaRPr lang="en-US" sz="2400">
              <a:solidFill>
                <a:srgbClr val="000000"/>
              </a:solidFill>
            </a:endParaRPr>
          </a:p>
          <a:p>
            <a:pPr algn="ctr"/>
            <a:endParaRPr lang="en-US" sz="2400">
              <a:solidFill>
                <a:srgbClr val="000000"/>
              </a:solidFill>
            </a:endParaRPr>
          </a:p>
        </p:txBody>
      </p:sp>
      <p:pic>
        <p:nvPicPr>
          <p:cNvPr id="281603" name="Picture 6" descr="image774_2.JPG"/>
          <p:cNvPicPr>
            <a:picLocks/>
          </p:cNvPicPr>
          <p:nvPr/>
        </p:nvPicPr>
        <p:blipFill>
          <a:blip r:embed="rId3"/>
          <a:srcRect/>
          <a:stretch>
            <a:fillRect/>
          </a:stretch>
        </p:blipFill>
        <p:spPr bwMode="auto">
          <a:xfrm>
            <a:off x="3176" y="0"/>
            <a:ext cx="9140825" cy="2020888"/>
          </a:xfrm>
          <a:prstGeom prst="rect">
            <a:avLst/>
          </a:prstGeom>
          <a:noFill/>
          <a:ln w="9525">
            <a:noFill/>
            <a:miter lim="800000"/>
            <a:headEnd/>
            <a:tailEnd/>
          </a:ln>
        </p:spPr>
      </p:pic>
      <p:pic>
        <p:nvPicPr>
          <p:cNvPr id="281604" name="Picture 5" descr="languages-362x240.jpg"/>
          <p:cNvPicPr>
            <a:picLocks noChangeAspect="1"/>
          </p:cNvPicPr>
          <p:nvPr/>
        </p:nvPicPr>
        <p:blipFill>
          <a:blip r:embed="rId4"/>
          <a:srcRect/>
          <a:stretch>
            <a:fillRect/>
          </a:stretch>
        </p:blipFill>
        <p:spPr bwMode="auto">
          <a:xfrm>
            <a:off x="519537" y="2681051"/>
            <a:ext cx="3489325" cy="2314575"/>
          </a:xfrm>
          <a:prstGeom prst="rect">
            <a:avLst/>
          </a:prstGeom>
          <a:noFill/>
          <a:ln w="9525">
            <a:noFill/>
            <a:miter lim="800000"/>
            <a:headEnd/>
            <a:tailEnd/>
          </a:ln>
        </p:spPr>
      </p:pic>
      <p:sp>
        <p:nvSpPr>
          <p:cNvPr id="5" name="TextBox 4"/>
          <p:cNvSpPr txBox="1"/>
          <p:nvPr/>
        </p:nvSpPr>
        <p:spPr>
          <a:xfrm>
            <a:off x="395711" y="5468700"/>
            <a:ext cx="8646004" cy="646331"/>
          </a:xfrm>
          <a:prstGeom prst="rect">
            <a:avLst/>
          </a:prstGeom>
          <a:noFill/>
        </p:spPr>
        <p:txBody>
          <a:bodyPr wrap="none" rtlCol="0">
            <a:spAutoFit/>
          </a:bodyPr>
          <a:lstStyle/>
          <a:p>
            <a:r>
              <a:rPr lang="en-US" b="1">
                <a:solidFill>
                  <a:srgbClr val="000000"/>
                </a:solidFill>
              </a:rPr>
              <a:t>The Keys to Planning for Learning: Effective Curriculum, Unit and Lesson Design</a:t>
            </a:r>
          </a:p>
          <a:p>
            <a:r>
              <a:rPr lang="en-US">
                <a:solidFill>
                  <a:srgbClr val="000000"/>
                </a:solidFill>
              </a:rPr>
              <a:t>http://www.actfl.org/publications/books-and-brochures/the-keys-planning-learning</a:t>
            </a:r>
          </a:p>
        </p:txBody>
      </p:sp>
      <p:sp>
        <p:nvSpPr>
          <p:cNvPr id="9" name="Footer Placeholder 8"/>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lstStyle/>
          <a:p>
            <a:pPr eaLnBrk="1" hangingPunct="1"/>
            <a:r>
              <a:rPr lang="en-US">
                <a:solidFill>
                  <a:srgbClr val="000000"/>
                </a:solidFill>
                <a:ea typeface="ＭＳ Ｐゴシック" pitchFamily="-84" charset="-128"/>
                <a:cs typeface="ＭＳ Ｐゴシック" pitchFamily="-84" charset="-128"/>
              </a:rPr>
              <a:t>Teammates Consult/Quick Write</a:t>
            </a:r>
          </a:p>
        </p:txBody>
      </p:sp>
      <p:sp>
        <p:nvSpPr>
          <p:cNvPr id="218119" name="Slide Number Placeholder 6"/>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6349D4CE-B019-8A42-8590-D716AF34514E}" type="slidenum">
              <a:rPr lang="en-US">
                <a:latin typeface="Arial" pitchFamily="-84" charset="0"/>
                <a:ea typeface="ＭＳ Ｐゴシック" pitchFamily="-84" charset="-128"/>
                <a:cs typeface="ＭＳ Ｐゴシック" pitchFamily="-84" charset="-128"/>
              </a:rPr>
              <a:pPr/>
              <a:t>5</a:t>
            </a:fld>
            <a:endParaRPr lang="en-US">
              <a:latin typeface="Arial" pitchFamily="-84" charset="0"/>
              <a:ea typeface="ＭＳ Ｐゴシック" pitchFamily="-84" charset="-128"/>
              <a:cs typeface="ＭＳ Ｐゴシック" pitchFamily="-84" charset="-128"/>
            </a:endParaRPr>
          </a:p>
        </p:txBody>
      </p:sp>
      <p:sp>
        <p:nvSpPr>
          <p:cNvPr id="218115" name="Text Box 3"/>
          <p:cNvSpPr txBox="1">
            <a:spLocks noChangeArrowheads="1"/>
          </p:cNvSpPr>
          <p:nvPr/>
        </p:nvSpPr>
        <p:spPr bwMode="auto">
          <a:xfrm>
            <a:off x="4572000" y="2209800"/>
            <a:ext cx="4114800" cy="457200"/>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142340" name="Text Box 4"/>
          <p:cNvSpPr txBox="1">
            <a:spLocks noChangeArrowheads="1"/>
          </p:cNvSpPr>
          <p:nvPr/>
        </p:nvSpPr>
        <p:spPr bwMode="auto">
          <a:xfrm>
            <a:off x="266700" y="5699919"/>
            <a:ext cx="8610600" cy="830263"/>
          </a:xfrm>
          <a:prstGeom prst="rect">
            <a:avLst/>
          </a:prstGeom>
          <a:noFill/>
          <a:ln w="9525">
            <a:noFill/>
            <a:miter lim="800000"/>
            <a:headEnd/>
            <a:tailEnd/>
          </a:ln>
        </p:spPr>
        <p:txBody>
          <a:bodyPr>
            <a:prstTxWarp prst="textNoShape">
              <a:avLst/>
            </a:prstTxWarp>
            <a:spAutoFit/>
          </a:bodyPr>
          <a:lstStyle/>
          <a:p>
            <a:pPr algn="ctr">
              <a:defRPr/>
            </a:pPr>
            <a:r>
              <a:rPr lang="en-US" sz="2400">
                <a:solidFill>
                  <a:srgbClr val="000000"/>
                </a:solidFill>
                <a:latin typeface="+mn-lt"/>
                <a:ea typeface="ＭＳ Ｐゴシック" charset="-128"/>
                <a:cs typeface="ＭＳ Ｐゴシック" charset="-128"/>
              </a:rPr>
              <a:t>Discuss with your group. Then, pick up a pen and write an answer in your own words. </a:t>
            </a:r>
          </a:p>
        </p:txBody>
      </p:sp>
      <p:pic>
        <p:nvPicPr>
          <p:cNvPr id="9" name="Picture 8" descr="slide_394012_4830406_compressed.jpg"/>
          <p:cNvPicPr>
            <a:picLocks noChangeAspect="1"/>
          </p:cNvPicPr>
          <p:nvPr/>
        </p:nvPicPr>
        <p:blipFill>
          <a:blip r:embed="rId3"/>
          <a:stretch>
            <a:fillRect/>
          </a:stretch>
        </p:blipFill>
        <p:spPr>
          <a:xfrm>
            <a:off x="1130206" y="1516698"/>
            <a:ext cx="6883587" cy="4343400"/>
          </a:xfrm>
          <a:prstGeom prst="rect">
            <a:avLst/>
          </a:prstGeom>
        </p:spPr>
      </p:pic>
      <p:sp>
        <p:nvSpPr>
          <p:cNvPr id="7" name="Footer Placeholder 6"/>
          <p:cNvSpPr>
            <a:spLocks noGrp="1"/>
          </p:cNvSpPr>
          <p:nvPr>
            <p:ph type="ftr" sz="quarter" idx="11"/>
          </p:nvPr>
        </p:nvSpPr>
        <p:spPr/>
        <p:txBody>
          <a:bodyPr/>
          <a:lstStyle/>
          <a:p>
            <a:r>
              <a:rPr lang="en-US"/>
              <a:t>Laura Terrill Fair Lawn - Pascack 2015</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Screen Shot 2014-10-26 at 11.05.57 PM.png"/>
          <p:cNvPicPr>
            <a:picLocks noChangeAspect="1"/>
          </p:cNvPicPr>
          <p:nvPr/>
        </p:nvPicPr>
        <p:blipFill>
          <a:blip r:embed="rId2"/>
          <a:stretch>
            <a:fillRect/>
          </a:stretch>
        </p:blipFill>
        <p:spPr>
          <a:xfrm>
            <a:off x="2755900" y="1765300"/>
            <a:ext cx="3632200" cy="3327400"/>
          </a:xfrm>
          <a:prstGeom prst="rect">
            <a:avLst/>
          </a:prstGeom>
        </p:spPr>
      </p:pic>
      <p:sp>
        <p:nvSpPr>
          <p:cNvPr id="4" name="Footer Placeholder 3"/>
          <p:cNvSpPr>
            <a:spLocks noGrp="1"/>
          </p:cNvSpPr>
          <p:nvPr>
            <p:ph type="ftr" sz="quarter" idx="11"/>
          </p:nvPr>
        </p:nvSpPr>
        <p:spPr/>
        <p:txBody>
          <a:bodyPr/>
          <a:lstStyle/>
          <a:p>
            <a:r>
              <a:rPr lang="en-US"/>
              <a:t>Laura Terrill Fair Lawn - Pascack 2015</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Screen Shot 2014-10-26 at 11.05.57 PM.png"/>
          <p:cNvPicPr>
            <a:picLocks noChangeAspect="1"/>
          </p:cNvPicPr>
          <p:nvPr/>
        </p:nvPicPr>
        <p:blipFill>
          <a:blip r:embed="rId2"/>
          <a:stretch>
            <a:fillRect/>
          </a:stretch>
        </p:blipFill>
        <p:spPr>
          <a:xfrm>
            <a:off x="444500" y="2654300"/>
            <a:ext cx="3632200" cy="3327400"/>
          </a:xfrm>
          <a:prstGeom prst="rect">
            <a:avLst/>
          </a:prstGeom>
        </p:spPr>
      </p:pic>
      <p:pic>
        <p:nvPicPr>
          <p:cNvPr id="4" name="Picture 3" descr="Screen Shot 2014-10-26 at 11.06.05 PM.png"/>
          <p:cNvPicPr>
            <a:picLocks noChangeAspect="1"/>
          </p:cNvPicPr>
          <p:nvPr/>
        </p:nvPicPr>
        <p:blipFill>
          <a:blip r:embed="rId3"/>
          <a:stretch>
            <a:fillRect/>
          </a:stretch>
        </p:blipFill>
        <p:spPr>
          <a:xfrm>
            <a:off x="4572000" y="1993900"/>
            <a:ext cx="3911600" cy="3987800"/>
          </a:xfrm>
          <a:prstGeom prst="rect">
            <a:avLst/>
          </a:prstGeom>
        </p:spPr>
      </p:pic>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5febdc2e15de8be5eac090a72b3e0ed7.jpg"/>
          <p:cNvPicPr>
            <a:picLocks noChangeAspect="1"/>
          </p:cNvPicPr>
          <p:nvPr/>
        </p:nvPicPr>
        <p:blipFill>
          <a:blip r:embed="rId2"/>
          <a:stretch>
            <a:fillRect/>
          </a:stretch>
        </p:blipFill>
        <p:spPr>
          <a:xfrm>
            <a:off x="736600" y="429775"/>
            <a:ext cx="7670800" cy="5867400"/>
          </a:xfrm>
          <a:prstGeom prst="rect">
            <a:avLst/>
          </a:prstGeom>
        </p:spPr>
      </p:pic>
      <p:sp>
        <p:nvSpPr>
          <p:cNvPr id="5" name="TextBox 4"/>
          <p:cNvSpPr txBox="1"/>
          <p:nvPr/>
        </p:nvSpPr>
        <p:spPr>
          <a:xfrm>
            <a:off x="4911356" y="6297175"/>
            <a:ext cx="4044910" cy="369332"/>
          </a:xfrm>
          <a:prstGeom prst="rect">
            <a:avLst/>
          </a:prstGeom>
          <a:noFill/>
        </p:spPr>
        <p:txBody>
          <a:bodyPr wrap="none" rtlCol="0">
            <a:spAutoFit/>
          </a:bodyPr>
          <a:lstStyle/>
          <a:p>
            <a:r>
              <a:rPr lang="en-US"/>
              <a:t>http://sousalimentation.canalblog.com</a:t>
            </a:r>
          </a:p>
        </p:txBody>
      </p:sp>
      <p:sp>
        <p:nvSpPr>
          <p:cNvPr id="6" name="Footer Placeholder 5"/>
          <p:cNvSpPr>
            <a:spLocks noGrp="1"/>
          </p:cNvSpPr>
          <p:nvPr>
            <p:ph type="ftr" sz="quarter" idx="11"/>
          </p:nvPr>
        </p:nvSpPr>
        <p:spPr/>
        <p:txBody>
          <a:bodyPr/>
          <a:lstStyle/>
          <a:p>
            <a:r>
              <a:rPr lang="en-US"/>
              <a:t>Laura Terrill Fair Lawn - Pascack 2015</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9922" name="Title 2"/>
          <p:cNvSpPr>
            <a:spLocks noGrp="1"/>
          </p:cNvSpPr>
          <p:nvPr>
            <p:ph type="title"/>
          </p:nvPr>
        </p:nvSpPr>
        <p:spPr>
          <a:xfrm>
            <a:off x="457200" y="173380"/>
            <a:ext cx="8229600" cy="1066800"/>
          </a:xfrm>
        </p:spPr>
        <p:txBody>
          <a:bodyPr/>
          <a:lstStyle/>
          <a:p>
            <a:r>
              <a:rPr lang="en-US">
                <a:ea typeface="ＭＳ Ｐゴシック" pitchFamily="-105" charset="-128"/>
                <a:cs typeface="ＭＳ Ｐゴシック" pitchFamily="-105" charset="-128"/>
              </a:rPr>
              <a:t>Presentational Tasks</a:t>
            </a:r>
          </a:p>
        </p:txBody>
      </p:sp>
      <p:sp>
        <p:nvSpPr>
          <p:cNvPr id="209923" name="Content Placeholder 4"/>
          <p:cNvSpPr>
            <a:spLocks noGrp="1"/>
          </p:cNvSpPr>
          <p:nvPr>
            <p:ph idx="1"/>
          </p:nvPr>
        </p:nvSpPr>
        <p:spPr>
          <a:xfrm>
            <a:off x="457200" y="1828800"/>
            <a:ext cx="8229600" cy="4324350"/>
          </a:xfrm>
        </p:spPr>
        <p:txBody>
          <a:bodyPr>
            <a:normAutofit lnSpcReduction="10000"/>
          </a:bodyPr>
          <a:lstStyle/>
          <a:p>
            <a:pPr indent="0">
              <a:buNone/>
            </a:pPr>
            <a:r>
              <a:rPr lang="en-US">
                <a:solidFill>
                  <a:schemeClr val="accent2"/>
                </a:solidFill>
                <a:ea typeface="ＭＳ Ｐゴシック" pitchFamily="-105" charset="-128"/>
                <a:cs typeface="ＭＳ Ｐゴシック" pitchFamily="-105" charset="-128"/>
              </a:rPr>
              <a:t>“On Demand”</a:t>
            </a:r>
          </a:p>
          <a:p>
            <a:pPr indent="0">
              <a:buFont typeface="Georgia" pitchFamily="-105" charset="0"/>
              <a:buNone/>
            </a:pPr>
            <a:r>
              <a:rPr lang="en-US">
                <a:ea typeface="ＭＳ Ｐゴシック" pitchFamily="-105" charset="-128"/>
                <a:cs typeface="ＭＳ Ｐゴシック" pitchFamily="-105" charset="-128"/>
              </a:rPr>
              <a:t>You are so proud of yourself….a perfectly healthy day of eating and then disaster. Comment on your eating habits for the day…</a:t>
            </a:r>
          </a:p>
          <a:p>
            <a:pPr indent="0">
              <a:buFont typeface="Georgia" pitchFamily="-105" charset="0"/>
              <a:buNone/>
            </a:pPr>
            <a:endParaRPr lang="en-US">
              <a:ea typeface="ＭＳ Ｐゴシック" pitchFamily="-105" charset="-128"/>
              <a:cs typeface="ＭＳ Ｐゴシック" pitchFamily="-105" charset="-128"/>
            </a:endParaRPr>
          </a:p>
          <a:p>
            <a:pPr indent="0">
              <a:buFont typeface="Georgia" pitchFamily="-105" charset="0"/>
              <a:buNone/>
            </a:pPr>
            <a:r>
              <a:rPr lang="en-US">
                <a:solidFill>
                  <a:schemeClr val="accent2"/>
                </a:solidFill>
                <a:ea typeface="ＭＳ Ｐゴシック" pitchFamily="-105" charset="-128"/>
                <a:cs typeface="ＭＳ Ｐゴシック" pitchFamily="-105" charset="-128"/>
              </a:rPr>
              <a:t>Project-Based</a:t>
            </a:r>
          </a:p>
          <a:p>
            <a:pPr indent="0">
              <a:buFont typeface="Georgia" pitchFamily="-105" charset="0"/>
              <a:buNone/>
            </a:pPr>
            <a:r>
              <a:rPr lang="en-US">
                <a:ea typeface="ＭＳ Ｐゴシック" pitchFamily="-105" charset="-128"/>
                <a:cs typeface="ＭＳ Ｐゴシック" pitchFamily="-105" charset="-128"/>
              </a:rPr>
              <a:t>Assume the identity of a child in another country. Introduce yourself. Tell about food choices in your country and comment on any hunger issues. </a:t>
            </a:r>
          </a:p>
          <a:p>
            <a:pPr indent="0">
              <a:buFont typeface="Georgia" pitchFamily="-105" charset="0"/>
              <a:buNone/>
            </a:pPr>
            <a:endParaRPr lang="en-US">
              <a:ea typeface="ＭＳ Ｐゴシック" pitchFamily="-105" charset="-128"/>
              <a:cs typeface="ＭＳ Ｐゴシック" pitchFamily="-105" charset="-128"/>
            </a:endParaRPr>
          </a:p>
        </p:txBody>
      </p:sp>
      <p:sp>
        <p:nvSpPr>
          <p:cNvPr id="5" name="Footer Placeholder 4"/>
          <p:cNvSpPr>
            <a:spLocks noGrp="1"/>
          </p:cNvSpPr>
          <p:nvPr>
            <p:ph type="ftr" sz="quarter" idx="11"/>
          </p:nvPr>
        </p:nvSpPr>
        <p:spPr/>
        <p:txBody>
          <a:bodyPr/>
          <a:lstStyle/>
          <a:p>
            <a:r>
              <a:rPr lang="en-US"/>
              <a:t>Laura Terrill Fair Lawn - Pascack 2015</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9</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10878</TotalTime>
  <Words>2166</Words>
  <Application>Microsoft Macintosh PowerPoint</Application>
  <PresentationFormat>On-screen Show (4:3)</PresentationFormat>
  <Paragraphs>356</Paragraphs>
  <Slides>42</Slides>
  <Notes>18</Notes>
  <HiddenSlides>0</HiddenSlides>
  <MMClips>0</MMClips>
  <ScaleCrop>false</ScaleCrop>
  <HeadingPairs>
    <vt:vector size="4" baseType="variant">
      <vt:variant>
        <vt:lpstr>Design Template</vt:lpstr>
      </vt:variant>
      <vt:variant>
        <vt:i4>1</vt:i4>
      </vt:variant>
      <vt:variant>
        <vt:lpstr>Slide Titles</vt:lpstr>
      </vt:variant>
      <vt:variant>
        <vt:i4>42</vt:i4>
      </vt:variant>
    </vt:vector>
  </HeadingPairs>
  <TitlesOfParts>
    <vt:vector size="43" baseType="lpstr">
      <vt:lpstr>Median</vt:lpstr>
      <vt:lpstr>huffingtonpost.com</vt:lpstr>
      <vt:lpstr>huffingtonpost.com</vt:lpstr>
      <vt:lpstr>Expand a headline</vt:lpstr>
      <vt:lpstr>Strategies for Cooperative Work</vt:lpstr>
      <vt:lpstr>Teammates Consult/Quick Write</vt:lpstr>
      <vt:lpstr>Slide 6</vt:lpstr>
      <vt:lpstr>Slide 7</vt:lpstr>
      <vt:lpstr>Slide 8</vt:lpstr>
      <vt:lpstr>Presentational Tasks</vt:lpstr>
      <vt:lpstr>Your “apple save” moment…</vt:lpstr>
      <vt:lpstr> Interpersonal Mode</vt:lpstr>
      <vt:lpstr>Interpersonal Communication….</vt:lpstr>
      <vt:lpstr>Communication</vt:lpstr>
      <vt:lpstr>Slide 14</vt:lpstr>
      <vt:lpstr>Asking Questions</vt:lpstr>
      <vt:lpstr>Raise the proficiency level</vt:lpstr>
      <vt:lpstr>Raise the proficiency level</vt:lpstr>
      <vt:lpstr>Raise the proficiency level……</vt:lpstr>
      <vt:lpstr>What’s different? Teach Circumlocution.</vt:lpstr>
      <vt:lpstr>Petit déjeuner ou déjeuner? </vt:lpstr>
      <vt:lpstr>Have a conversation about these meals. </vt:lpstr>
      <vt:lpstr>Tu aimes la ratatouille?</vt:lpstr>
      <vt:lpstr>????? le plumpynut?</vt:lpstr>
      <vt:lpstr>???? la poutine?</vt:lpstr>
      <vt:lpstr>Spiral Vocabulary and Functions</vt:lpstr>
      <vt:lpstr>Summative Interpersonal Assessment</vt:lpstr>
      <vt:lpstr>Testing Day</vt:lpstr>
      <vt:lpstr>Structured Debate</vt:lpstr>
      <vt:lpstr>Required for an “A”</vt:lpstr>
      <vt:lpstr>Required for an “A”</vt:lpstr>
      <vt:lpstr>What is your grading system? </vt:lpstr>
      <vt:lpstr>Slide 32</vt:lpstr>
      <vt:lpstr>Standards-based Grading</vt:lpstr>
      <vt:lpstr>Inappropriate Grading Practices</vt:lpstr>
      <vt:lpstr>Slide 35</vt:lpstr>
      <vt:lpstr>Getting the most out of a text</vt:lpstr>
      <vt:lpstr>Slide 37</vt:lpstr>
      <vt:lpstr>Contemporary Life: Our Animal Friends</vt:lpstr>
      <vt:lpstr>Slide 39</vt:lpstr>
      <vt:lpstr>Slide 40</vt:lpstr>
      <vt:lpstr>Slide 41</vt:lpstr>
      <vt:lpstr>Slide 42</vt:lpstr>
    </vt:vector>
  </TitlesOfParts>
  <Company>Educational Consultant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 Terrill</cp:lastModifiedBy>
  <cp:revision>147</cp:revision>
  <cp:lastPrinted>2014-06-08T01:31:46Z</cp:lastPrinted>
  <dcterms:created xsi:type="dcterms:W3CDTF">2015-01-19T23:05:35Z</dcterms:created>
  <dcterms:modified xsi:type="dcterms:W3CDTF">2015-01-19T23:05:58Z</dcterms:modified>
</cp:coreProperties>
</file>